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12192000" cy="685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Notes Placeholder 1"/>
          <p:cNvSpPr/>
          <p:nvPr>
            <p:ph type="body" idx="1"/>
          </p:nvPr>
        </p:nvSpPr>
        <p:spPr/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Notes Placeholder 1"/>
          <p:cNvSpPr txBox="1"/>
          <p:nvPr>
            <p:ph type="body"/>
          </p:nvPr>
        </p:nvSpPr>
        <p:spPr>
          <a:xfrm>
            <a:off x="0" y="0"/>
            <a:ext cx="0" cy="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200"/>
              <a:t>from：https://upiwgvvcb4.feishu.cn/wiki/HI9qwHBo6iw9wwkPafucSTzjn1A</a:t>
            </a:r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https://ztna.byd.com:8443/api/anon/dlp/watermark/out_trace/log/report?ins_id=spa_ccb5c5e0-e18e-4fe4-97c5-eb8477b1c4fe&amp;file_size=2462885&amp;file_name=&#26410;&#21629;&#21517;&#28436;&#31034;&#25991;&#31295;-20260721161201-vtj5tzs.pptx&amp;file_trace_info=61676334b4e8422151e4396755301438fd3bce868d989e6a1861dca64267c4e2302b1f8eed8c389252f9046e6cb70fad8242cab65e0d50209d8f07520c22e4d44565be9fb977371a0dd3e6fd3536a770d592383ebc3d2c7cb116e663995d8a8da4ae26011a8bf2e8ac09cf10c147262887c4ebe20331db355043e23c72ce73e0c3edd8b2db5fd30af9448d808ff6dcfbd598850972c0faefb16e1f7eb11f33a8c1e79111c7d84b68c5ab11e5917fff75d8194d9a14b3989ed6119646f8670eed10ade76575dee0d77e9fc70aa08ebd200774fb85b801c75925ed15422864b21300fb1ea8658c8a4465a99a65cb171592b6def8cb17aa2c2f68fa2de08c1f6070d2d4431860dfc99ddb680da24bc2e890555453fe70b1f0eb3b1e839343e9498377e3b28e7eb46a3630addcad188ef06fe03dcea49df343f9e547cc300dda6d8a9760ea83d7fe374f7da4a9032b5c835c67494c6c3c95523478b591a492ee7543d8cd44f1adeefee9b116af6bcb83439f687bb2aee3e07d1e53d418027a5417892000cc2467c605d26014791f745d155222658912ab6b600d5485baf4d1bb6d916f2f6844b5a7b9aec797d2bb05d990f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895350" y="1056640"/>
            <a:ext cx="7117080" cy="110744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0070C0"/>
                </a:solidFill>
                <a:latin typeface="思源黑体 CN Bold"/>
                <a:ea typeface="思源黑体 CN Bold"/>
              </a:rPr>
              <a:t>院级AI提效</a:t>
            </a:r>
            <a:endParaRPr lang="en-US" sz="3600"/>
          </a:p>
          <a:p>
            <a:pPr algn="l">
              <a:lnSpc>
                <a:spcPct val="120000"/>
              </a:lnSpc>
            </a:pPr>
            <a:r>
              <a:rPr lang="en-US" sz="3600" b="1">
                <a:solidFill>
                  <a:srgbClr val="0070C0"/>
                </a:solidFill>
                <a:latin typeface="思源黑体 CN Bold"/>
                <a:ea typeface="思源黑体 CN Bold"/>
              </a:rPr>
              <a:t>-智能驾驶HIL测试专利布局立项</a:t>
            </a:r>
            <a:endParaRPr lang="en-US" sz="3600"/>
          </a:p>
        </p:txBody>
      </p:sp>
      <p:sp>
        <p:nvSpPr>
          <p:cNvPr id="3" name="文本框 16"/>
          <p:cNvSpPr txBox="1"/>
          <p:nvPr/>
        </p:nvSpPr>
        <p:spPr>
          <a:xfrm>
            <a:off x="895350" y="4732020"/>
            <a:ext cx="5383530" cy="9855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部门/项目组/汇报人：先进测试技术组  李家齐 李路</a:t>
            </a:r>
            <a:endParaRPr lang="en-US" sz="1600"/>
          </a:p>
          <a:p>
            <a:pPr algn="l">
              <a:lnSpc>
                <a:spcPct val="150000"/>
              </a:lnSpc>
            </a:pPr>
            <a:r>
              <a:rPr lang="en-US" sz="16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时间：2026年7月</a:t>
            </a:r>
            <a:endParaRPr lang="en-US" sz="1600"/>
          </a:p>
          <a:p>
            <a:pPr algn="l">
              <a:lnSpc>
                <a:spcPts val="2400"/>
              </a:lnSpc>
            </a:pPr>
            <a:r>
              <a:rPr lang="en-US" sz="1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 </a:t>
            </a:r>
            <a:endParaRPr lang="en-US" sz="1600"/>
          </a:p>
        </p:txBody>
      </p:sp>
      <p:sp>
        <p:nvSpPr>
          <p:cNvPr id="4" name="文本框 1"/>
          <p:cNvSpPr txBox="1"/>
          <p:nvPr/>
        </p:nvSpPr>
        <p:spPr>
          <a:xfrm>
            <a:off x="10054590" y="45720"/>
            <a:ext cx="2045970" cy="8305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sz="12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文件编号：</a:t>
            </a:r>
            <a:endParaRPr lang="en-US" sz="1200"/>
          </a:p>
          <a:p>
            <a:pPr algn="l">
              <a:lnSpc>
                <a:spcPct val="150000"/>
              </a:lnSpc>
            </a:pPr>
            <a:r>
              <a:rPr lang="en-US" sz="12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文件等级：A</a:t>
            </a:r>
            <a:endParaRPr lang="en-US" sz="1200"/>
          </a:p>
          <a:p>
            <a:pPr algn="l">
              <a:lnSpc>
                <a:spcPct val="150000"/>
              </a:lnSpc>
            </a:pPr>
            <a:r>
              <a:rPr lang="en-US" sz="12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秘密等级：★秘密★</a:t>
            </a:r>
            <a:endParaRPr lang="en-US" sz="1200"/>
          </a:p>
        </p:txBody>
      </p:sp>
      <p:sp>
        <p:nvSpPr>
          <p:cNvPr id="5" name="文本框 2"/>
          <p:cNvSpPr/>
          <p:nvPr/>
        </p:nvSpPr>
        <p:spPr>
          <a:xfrm>
            <a:off x="4608830" y="6209030"/>
            <a:ext cx="309880" cy="368300"/>
          </a:xfrm>
          <a:prstGeom prst="rect">
            <a:avLst/>
          </a:prstGeom>
          <a:noFill/>
          <a:ln>
            <a:noFill/>
          </a:ln>
        </p:spPr>
      </p:sp>
      <p:pic>
        <p:nvPicPr>
          <p:cNvPr id="6" name="eaglecloud" hidden="1"/>
          <p:cNvPicPr>
            <a:picLocks noChangeAspect="1"/>
          </p:cNvPicPr>
          <p:nvPr/>
        </p:nvPicPr>
        <p:blipFill>
          <a:blip r:link="rId1"/>
          <a:stretch>
            <a:fillRect/>
          </a:stretch>
        </p:blipFill>
        <p:spPr>
          <a:xfrm>
            <a:off x="0" y="0"/>
            <a:ext cx="1" cy="0"/>
          </a:xfrm>
          <a:prstGeom prst="rect">
            <a:avLst/>
          </a:prstGeom>
        </p:spPr>
      </p:pic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2"/>
          <p:cNvSpPr txBox="1"/>
          <p:nvPr/>
        </p:nvSpPr>
        <p:spPr>
          <a:xfrm>
            <a:off x="4455160" y="871220"/>
            <a:ext cx="3619500" cy="83058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5400" b="1">
                <a:gradFill rotWithShape="1">
                  <a:gsLst>
                    <a:gs pos="0">
                      <a:srgbClr val="F7FAFD">
                        <a:alpha val="0"/>
                      </a:srgbClr>
                    </a:gs>
                    <a:gs pos="100000">
                      <a:srgbClr val="99C1E5"/>
                    </a:gs>
                    <a:gs pos="100000">
                      <a:srgbClr val="CEE1F2"/>
                    </a:gs>
                  </a:gsLst>
                  <a:lin ang="5400000" scaled="1"/>
                </a:gradFill>
                <a:latin typeface="思源黑体 CN Medium"/>
                <a:ea typeface="思源黑体 CN Medium"/>
              </a:rPr>
              <a:t>CONTENTS</a:t>
            </a:r>
            <a:endParaRPr lang="en-US" sz="5400"/>
          </a:p>
        </p:txBody>
      </p:sp>
      <p:sp>
        <p:nvSpPr>
          <p:cNvPr id="3" name="矩形 14"/>
          <p:cNvSpPr/>
          <p:nvPr/>
        </p:nvSpPr>
        <p:spPr>
          <a:xfrm>
            <a:off x="6027420" y="1654810"/>
            <a:ext cx="347980" cy="76200"/>
          </a:xfrm>
          <a:prstGeom prst="rect">
            <a:avLst/>
          </a:prstGeom>
          <a:solidFill>
            <a:srgbClr val="8291DC"/>
          </a:solidFill>
          <a:ln>
            <a:noFill/>
          </a:ln>
        </p:spPr>
      </p:sp>
      <p:sp>
        <p:nvSpPr>
          <p:cNvPr id="4" name="Oval 17"/>
          <p:cNvSpPr/>
          <p:nvPr/>
        </p:nvSpPr>
        <p:spPr>
          <a:xfrm>
            <a:off x="1398270" y="2406650"/>
            <a:ext cx="2080260" cy="2065020"/>
          </a:xfrm>
          <a:prstGeom prst="ellipse">
            <a:avLst/>
          </a:prstGeom>
          <a:noFill/>
          <a:ln w="6350">
            <a:solidFill>
              <a:srgbClr val="8291DC"/>
            </a:solidFill>
          </a:ln>
        </p:spPr>
      </p:sp>
      <p:sp>
        <p:nvSpPr>
          <p:cNvPr id="5" name="Arc 20"/>
          <p:cNvSpPr/>
          <p:nvPr/>
        </p:nvSpPr>
        <p:spPr>
          <a:xfrm>
            <a:off x="1416050" y="2405380"/>
            <a:ext cx="2063750" cy="2065020"/>
          </a:xfrm>
          <a:prstGeom prst="arc">
            <a:avLst>
              <a:gd name="adj1" fmla="val 14315828"/>
              <a:gd name="adj2" fmla="val 17860067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6" name="Arc 20-2"/>
          <p:cNvSpPr/>
          <p:nvPr/>
        </p:nvSpPr>
        <p:spPr>
          <a:xfrm>
            <a:off x="1416050" y="2405380"/>
            <a:ext cx="2063750" cy="2065020"/>
          </a:xfrm>
          <a:prstGeom prst="arc">
            <a:avLst>
              <a:gd name="adj1" fmla="val 20309913"/>
              <a:gd name="adj2" fmla="val 1234943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7" name="Arc 20-3"/>
          <p:cNvSpPr/>
          <p:nvPr/>
        </p:nvSpPr>
        <p:spPr>
          <a:xfrm rot="10800000">
            <a:off x="1403350" y="2406650"/>
            <a:ext cx="2063750" cy="2065020"/>
          </a:xfrm>
          <a:prstGeom prst="arc">
            <a:avLst>
              <a:gd name="adj1" fmla="val 14410013"/>
              <a:gd name="adj2" fmla="val 17975198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8" name="Arc 20-4"/>
          <p:cNvSpPr/>
          <p:nvPr/>
        </p:nvSpPr>
        <p:spPr>
          <a:xfrm rot="10800000">
            <a:off x="1403350" y="2406650"/>
            <a:ext cx="2063750" cy="2065020"/>
          </a:xfrm>
          <a:prstGeom prst="arc">
            <a:avLst>
              <a:gd name="adj1" fmla="val 20274727"/>
              <a:gd name="adj2" fmla="val 1258591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9" name="文本框 33"/>
          <p:cNvSpPr txBox="1"/>
          <p:nvPr/>
        </p:nvSpPr>
        <p:spPr>
          <a:xfrm>
            <a:off x="3007360" y="478917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600" b="1" i="1">
                <a:gradFill rotWithShape="1">
                  <a:gsLst>
                    <a:gs pos="0">
                      <a:srgbClr val="F7FAFD">
                        <a:alpha val="0"/>
                      </a:srgbClr>
                    </a:gs>
                    <a:gs pos="61000">
                      <a:srgbClr val="00B0F0">
                        <a:alpha val="38039"/>
                      </a:srgbClr>
                    </a:gs>
                  </a:gsLst>
                  <a:lin ang="5400000" scaled="1"/>
                </a:gradFill>
                <a:latin typeface="Arial" panose="020B0604020202020204"/>
                <a:ea typeface="Arial" panose="020B0604020202020204"/>
              </a:rPr>
              <a:t>1</a:t>
            </a:r>
            <a:endParaRPr lang="en-US" sz="16600"/>
          </a:p>
        </p:txBody>
      </p:sp>
      <p:sp>
        <p:nvSpPr>
          <p:cNvPr id="10" name="TextBox 76"/>
          <p:cNvSpPr txBox="1"/>
          <p:nvPr/>
        </p:nvSpPr>
        <p:spPr>
          <a:xfrm>
            <a:off x="3290570" y="363601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algn="ctr">
              <a:lnSpc>
                <a:spcPct val="120000"/>
              </a:lnSpc>
            </a:pPr>
            <a:r>
              <a:rPr lang="en-US" sz="2000" b="1">
                <a:solidFill>
                  <a:srgbClr val="4472C4"/>
                </a:solidFill>
                <a:latin typeface="思源黑体 CN Medium"/>
                <a:ea typeface="思源黑体 CN Medium"/>
              </a:rPr>
              <a:t>项目简介</a:t>
            </a:r>
            <a:endParaRPr lang="en-US" sz="2000"/>
          </a:p>
        </p:txBody>
      </p:sp>
      <p:sp>
        <p:nvSpPr>
          <p:cNvPr id="11" name="文本框 34"/>
          <p:cNvSpPr txBox="1"/>
          <p:nvPr/>
        </p:nvSpPr>
        <p:spPr>
          <a:xfrm>
            <a:off x="5664200" y="603250"/>
            <a:ext cx="1073150" cy="6146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just">
              <a:lnSpc>
                <a:spcPct val="120000"/>
              </a:lnSpc>
            </a:pPr>
            <a:r>
              <a:rPr lang="en-US" sz="4000" b="1">
                <a:gradFill rotWithShape="1">
                  <a:gsLst>
                    <a:gs pos="0">
                      <a:srgbClr val="4472C4"/>
                    </a:gs>
                    <a:gs pos="100000">
                      <a:srgbClr val="8291DC"/>
                    </a:gs>
                  </a:gsLst>
                  <a:lin ang="16560000" scaled="1"/>
                </a:gradFill>
                <a:latin typeface="思源黑体 CN Bold"/>
                <a:ea typeface="思源黑体 CN Bold"/>
              </a:rPr>
              <a:t>目录</a:t>
            </a:r>
            <a:endParaRPr lang="en-US" sz="4000"/>
          </a:p>
        </p:txBody>
      </p:sp>
      <p:sp>
        <p:nvSpPr>
          <p:cNvPr id="12" name="Oval 17-2"/>
          <p:cNvSpPr/>
          <p:nvPr/>
        </p:nvSpPr>
        <p:spPr>
          <a:xfrm>
            <a:off x="3911600" y="2406650"/>
            <a:ext cx="2080260" cy="2065020"/>
          </a:xfrm>
          <a:prstGeom prst="ellipse">
            <a:avLst/>
          </a:prstGeom>
          <a:noFill/>
          <a:ln w="6350">
            <a:solidFill>
              <a:srgbClr val="8291DC"/>
            </a:solidFill>
          </a:ln>
        </p:spPr>
      </p:sp>
      <p:sp>
        <p:nvSpPr>
          <p:cNvPr id="13" name="Arc 20-5"/>
          <p:cNvSpPr/>
          <p:nvPr/>
        </p:nvSpPr>
        <p:spPr>
          <a:xfrm>
            <a:off x="3929380" y="2405380"/>
            <a:ext cx="2063750" cy="2065020"/>
          </a:xfrm>
          <a:prstGeom prst="arc">
            <a:avLst>
              <a:gd name="adj1" fmla="val 14315828"/>
              <a:gd name="adj2" fmla="val 17860067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14" name="Arc 20-6"/>
          <p:cNvSpPr/>
          <p:nvPr/>
        </p:nvSpPr>
        <p:spPr>
          <a:xfrm>
            <a:off x="3929380" y="2405380"/>
            <a:ext cx="2063750" cy="2065020"/>
          </a:xfrm>
          <a:prstGeom prst="arc">
            <a:avLst>
              <a:gd name="adj1" fmla="val 20309913"/>
              <a:gd name="adj2" fmla="val 1234943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15" name="Arc 20-7"/>
          <p:cNvSpPr/>
          <p:nvPr/>
        </p:nvSpPr>
        <p:spPr>
          <a:xfrm rot="10800000">
            <a:off x="3916680" y="2406650"/>
            <a:ext cx="2063750" cy="2065020"/>
          </a:xfrm>
          <a:prstGeom prst="arc">
            <a:avLst>
              <a:gd name="adj1" fmla="val 14410013"/>
              <a:gd name="adj2" fmla="val 17975198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16" name="Arc 20-8"/>
          <p:cNvSpPr/>
          <p:nvPr/>
        </p:nvSpPr>
        <p:spPr>
          <a:xfrm rot="10800000">
            <a:off x="3916680" y="2406650"/>
            <a:ext cx="2063750" cy="2065020"/>
          </a:xfrm>
          <a:prstGeom prst="arc">
            <a:avLst>
              <a:gd name="adj1" fmla="val 20274727"/>
              <a:gd name="adj2" fmla="val 1258591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17" name="文本框 33-2"/>
          <p:cNvSpPr txBox="1"/>
          <p:nvPr/>
        </p:nvSpPr>
        <p:spPr>
          <a:xfrm>
            <a:off x="5478780" y="469646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000" b="1" i="1">
                <a:gradFill rotWithShape="1">
                  <a:gsLst>
                    <a:gs pos="0">
                      <a:srgbClr val="F7FAFD">
                        <a:alpha val="0"/>
                      </a:srgbClr>
                    </a:gs>
                    <a:gs pos="61000">
                      <a:srgbClr val="00B0F0">
                        <a:alpha val="38039"/>
                      </a:srgbClr>
                    </a:gs>
                  </a:gsLst>
                  <a:lin ang="5400000" scaled="1"/>
                </a:gradFill>
                <a:latin typeface="Arial" panose="020B0604020202020204"/>
                <a:ea typeface="Arial" panose="020B0604020202020204"/>
              </a:rPr>
              <a:t>2</a:t>
            </a:r>
            <a:endParaRPr lang="en-US" sz="16000"/>
          </a:p>
        </p:txBody>
      </p:sp>
      <p:sp>
        <p:nvSpPr>
          <p:cNvPr id="18" name="TextBox 76-2"/>
          <p:cNvSpPr txBox="1"/>
          <p:nvPr/>
        </p:nvSpPr>
        <p:spPr>
          <a:xfrm>
            <a:off x="5994400" y="383667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algn="ctr">
              <a:lnSpc>
                <a:spcPct val="120000"/>
              </a:lnSpc>
            </a:pPr>
            <a:r>
              <a:rPr lang="en-US" sz="2000" b="1">
                <a:solidFill>
                  <a:srgbClr val="4472C4"/>
                </a:solidFill>
                <a:latin typeface="思源黑体 CN Medium"/>
                <a:ea typeface="思源黑体 CN Medium"/>
              </a:rPr>
              <a:t>行业状况和竞对方案分析</a:t>
            </a:r>
            <a:endParaRPr lang="en-US" sz="2000"/>
          </a:p>
        </p:txBody>
      </p:sp>
      <p:sp>
        <p:nvSpPr>
          <p:cNvPr id="19" name="Oval 17-3"/>
          <p:cNvSpPr/>
          <p:nvPr/>
        </p:nvSpPr>
        <p:spPr>
          <a:xfrm>
            <a:off x="6424930" y="2407920"/>
            <a:ext cx="2080260" cy="2065020"/>
          </a:xfrm>
          <a:prstGeom prst="ellipse">
            <a:avLst/>
          </a:prstGeom>
          <a:noFill/>
          <a:ln w="6350">
            <a:solidFill>
              <a:srgbClr val="8291DC"/>
            </a:solidFill>
          </a:ln>
        </p:spPr>
      </p:sp>
      <p:sp>
        <p:nvSpPr>
          <p:cNvPr id="20" name="Arc 20-9"/>
          <p:cNvSpPr/>
          <p:nvPr/>
        </p:nvSpPr>
        <p:spPr>
          <a:xfrm>
            <a:off x="6442710" y="2405380"/>
            <a:ext cx="2063750" cy="2065020"/>
          </a:xfrm>
          <a:prstGeom prst="arc">
            <a:avLst>
              <a:gd name="adj1" fmla="val 14315828"/>
              <a:gd name="adj2" fmla="val 17860067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1" name="Arc 20-10"/>
          <p:cNvSpPr/>
          <p:nvPr/>
        </p:nvSpPr>
        <p:spPr>
          <a:xfrm>
            <a:off x="6442710" y="2405380"/>
            <a:ext cx="2063750" cy="2065020"/>
          </a:xfrm>
          <a:prstGeom prst="arc">
            <a:avLst>
              <a:gd name="adj1" fmla="val 20309913"/>
              <a:gd name="adj2" fmla="val 1234943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2" name="Arc 20-11"/>
          <p:cNvSpPr/>
          <p:nvPr/>
        </p:nvSpPr>
        <p:spPr>
          <a:xfrm rot="10800000">
            <a:off x="6430010" y="2406650"/>
            <a:ext cx="2063750" cy="2065020"/>
          </a:xfrm>
          <a:prstGeom prst="arc">
            <a:avLst>
              <a:gd name="adj1" fmla="val 14410013"/>
              <a:gd name="adj2" fmla="val 17975198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3" name="Arc 20-12"/>
          <p:cNvSpPr/>
          <p:nvPr/>
        </p:nvSpPr>
        <p:spPr>
          <a:xfrm rot="10800000">
            <a:off x="6430010" y="2406650"/>
            <a:ext cx="2063750" cy="2065020"/>
          </a:xfrm>
          <a:prstGeom prst="arc">
            <a:avLst>
              <a:gd name="adj1" fmla="val 20274727"/>
              <a:gd name="adj2" fmla="val 1258591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4" name="文本框 33-3"/>
          <p:cNvSpPr txBox="1"/>
          <p:nvPr/>
        </p:nvSpPr>
        <p:spPr>
          <a:xfrm>
            <a:off x="8055610" y="472186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000" b="1" i="1">
                <a:gradFill rotWithShape="1">
                  <a:gsLst>
                    <a:gs pos="0">
                      <a:srgbClr val="F7FAFD">
                        <a:alpha val="0"/>
                      </a:srgbClr>
                    </a:gs>
                    <a:gs pos="61000">
                      <a:srgbClr val="00B0F0">
                        <a:alpha val="38039"/>
                      </a:srgbClr>
                    </a:gs>
                  </a:gsLst>
                  <a:lin ang="5400000" scaled="1"/>
                </a:gradFill>
                <a:latin typeface="Arial" panose="020B0604020202020204"/>
                <a:ea typeface="Arial" panose="020B0604020202020204"/>
              </a:rPr>
              <a:t>3</a:t>
            </a:r>
            <a:endParaRPr lang="en-US" sz="16000"/>
          </a:p>
        </p:txBody>
      </p:sp>
      <p:sp>
        <p:nvSpPr>
          <p:cNvPr id="25" name="TextBox 76-3"/>
          <p:cNvSpPr txBox="1"/>
          <p:nvPr/>
        </p:nvSpPr>
        <p:spPr>
          <a:xfrm>
            <a:off x="8317230" y="394462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algn="ctr">
              <a:lnSpc>
                <a:spcPct val="120000"/>
              </a:lnSpc>
            </a:pPr>
            <a:r>
              <a:rPr lang="en-US" sz="2000" b="1">
                <a:solidFill>
                  <a:srgbClr val="4472C4"/>
                </a:solidFill>
                <a:latin typeface="思源黑体 CN Medium"/>
                <a:ea typeface="思源黑体 CN Medium"/>
              </a:rPr>
              <a:t>专利布局方向和规划</a:t>
            </a:r>
            <a:endParaRPr lang="en-US" sz="2000"/>
          </a:p>
        </p:txBody>
      </p:sp>
      <p:sp>
        <p:nvSpPr>
          <p:cNvPr id="26" name="Oval 17-4"/>
          <p:cNvSpPr/>
          <p:nvPr/>
        </p:nvSpPr>
        <p:spPr>
          <a:xfrm>
            <a:off x="8938260" y="2407920"/>
            <a:ext cx="2080260" cy="2065020"/>
          </a:xfrm>
          <a:prstGeom prst="ellipse">
            <a:avLst/>
          </a:prstGeom>
          <a:noFill/>
          <a:ln w="6350">
            <a:solidFill>
              <a:srgbClr val="8291DC"/>
            </a:solidFill>
          </a:ln>
        </p:spPr>
      </p:sp>
      <p:sp>
        <p:nvSpPr>
          <p:cNvPr id="27" name="Arc 20-13"/>
          <p:cNvSpPr/>
          <p:nvPr/>
        </p:nvSpPr>
        <p:spPr>
          <a:xfrm>
            <a:off x="8956040" y="2405380"/>
            <a:ext cx="2063750" cy="2065020"/>
          </a:xfrm>
          <a:prstGeom prst="arc">
            <a:avLst>
              <a:gd name="adj1" fmla="val 14315828"/>
              <a:gd name="adj2" fmla="val 17860067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8" name="Arc 20-14"/>
          <p:cNvSpPr/>
          <p:nvPr/>
        </p:nvSpPr>
        <p:spPr>
          <a:xfrm>
            <a:off x="8956040" y="2405380"/>
            <a:ext cx="2063750" cy="2065020"/>
          </a:xfrm>
          <a:prstGeom prst="arc">
            <a:avLst>
              <a:gd name="adj1" fmla="val 20309913"/>
              <a:gd name="adj2" fmla="val 1234943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29" name="Arc 20-15"/>
          <p:cNvSpPr/>
          <p:nvPr/>
        </p:nvSpPr>
        <p:spPr>
          <a:xfrm rot="10800000">
            <a:off x="8943340" y="2406650"/>
            <a:ext cx="2063750" cy="2065020"/>
          </a:xfrm>
          <a:prstGeom prst="arc">
            <a:avLst>
              <a:gd name="adj1" fmla="val 14410013"/>
              <a:gd name="adj2" fmla="val 17975198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30" name="Arc 20-16"/>
          <p:cNvSpPr/>
          <p:nvPr/>
        </p:nvSpPr>
        <p:spPr>
          <a:xfrm rot="10800000">
            <a:off x="8943340" y="2406650"/>
            <a:ext cx="2063750" cy="2065020"/>
          </a:xfrm>
          <a:prstGeom prst="arc">
            <a:avLst>
              <a:gd name="adj1" fmla="val 20274727"/>
              <a:gd name="adj2" fmla="val 1258591"/>
            </a:avLst>
          </a:prstGeom>
          <a:solidFill>
            <a:srgbClr val="5B9BD5"/>
          </a:solidFill>
          <a:ln w="50800">
            <a:solidFill>
              <a:srgbClr val="5B9BD5"/>
            </a:solidFill>
          </a:ln>
        </p:spPr>
      </p:sp>
      <p:sp>
        <p:nvSpPr>
          <p:cNvPr id="31" name="文本框 33-4"/>
          <p:cNvSpPr txBox="1"/>
          <p:nvPr/>
        </p:nvSpPr>
        <p:spPr>
          <a:xfrm>
            <a:off x="10505440" y="475996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000" b="1" i="1">
                <a:gradFill rotWithShape="1">
                  <a:gsLst>
                    <a:gs pos="0">
                      <a:srgbClr val="F7FAFD">
                        <a:alpha val="0"/>
                      </a:srgbClr>
                    </a:gs>
                    <a:gs pos="61000">
                      <a:srgbClr val="00B0F0">
                        <a:alpha val="38039"/>
                      </a:srgbClr>
                    </a:gs>
                  </a:gsLst>
                  <a:lin ang="5400000" scaled="1"/>
                </a:gradFill>
                <a:latin typeface="Arial" panose="020B0604020202020204"/>
                <a:ea typeface="Arial" panose="020B0604020202020204"/>
              </a:rPr>
              <a:t>4</a:t>
            </a:r>
            <a:endParaRPr lang="en-US" sz="16000"/>
          </a:p>
        </p:txBody>
      </p:sp>
      <p:sp>
        <p:nvSpPr>
          <p:cNvPr id="32" name="TextBox 76-4"/>
          <p:cNvSpPr txBox="1"/>
          <p:nvPr/>
        </p:nvSpPr>
        <p:spPr>
          <a:xfrm>
            <a:off x="10830560" y="394462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marL="0" algn="ctr">
              <a:lnSpc>
                <a:spcPct val="120000"/>
              </a:lnSpc>
            </a:pPr>
            <a:r>
              <a:rPr lang="en-US" sz="2000" b="1">
                <a:solidFill>
                  <a:srgbClr val="4472C4"/>
                </a:solidFill>
                <a:latin typeface="思源黑体 CN Medium"/>
                <a:ea typeface="思源黑体 CN Medium"/>
              </a:rPr>
              <a:t>专利明细与请求支持</a:t>
            </a:r>
            <a:endParaRPr lang="en-US" sz="2000"/>
          </a:p>
        </p:txBody>
      </p:sp>
      <p:sp>
        <p:nvSpPr>
          <p:cNvPr id="33" name="文本框 44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1"/>
          <p:cNvPicPr/>
          <p:nvPr/>
        </p:nvPicPr>
        <p:blipFill>
          <a:blip r:embed="rId1"/>
          <a:stretch>
            <a:fillRect/>
          </a:stretch>
        </p:blipFill>
        <p:spPr>
          <a:xfrm>
            <a:off x="5905500" y="1682750"/>
            <a:ext cx="5786120" cy="5072380"/>
          </a:xfrm>
          <a:prstGeom prst="rect">
            <a:avLst/>
          </a:prstGeom>
          <a:ln>
            <a:noFill/>
          </a:ln>
        </p:spPr>
      </p:pic>
      <p:sp>
        <p:nvSpPr>
          <p:cNvPr id="3" name="Rectangle 36"/>
          <p:cNvSpPr txBox="1"/>
          <p:nvPr/>
        </p:nvSpPr>
        <p:spPr>
          <a:xfrm>
            <a:off x="764540" y="523240"/>
            <a:ext cx="1219200" cy="3695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2400">
                <a:solidFill>
                  <a:srgbClr val="0070C0"/>
                </a:solidFill>
                <a:latin typeface="思源黑体 CN Bold"/>
                <a:ea typeface="思源黑体 CN Bold"/>
              </a:rPr>
              <a:t>项目简介</a:t>
            </a:r>
            <a:endParaRPr 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5007610" y="67564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67691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sp>
        <p:nvSpPr>
          <p:cNvPr id="6" name="矩形 10"/>
          <p:cNvSpPr txBox="1"/>
          <p:nvPr/>
        </p:nvSpPr>
        <p:spPr>
          <a:xfrm>
            <a:off x="820420" y="1203960"/>
            <a:ext cx="10551160" cy="616839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【项目背景】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智能驾驶HIL（硬件在环）测试正面临双重困局：硬件层面，传统机柜式HIL单台百万级、“贵且重”，商用工具组合方案时序同步难题未解、“灵活但不稳”；流程层面，测试全流程六大环节高度依赖人工串行协作，单周期长达3-5天。“硬件贵且重、流程慢且散”，成为制约智驾快速迭代的两只拦路虎。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【项目内容】围绕上述困局布局两项关联专利，一横一纵、一体两面，共同构成“轻量化台架+智能编排大脑”的完整技术方案：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1. 专利一（解决“测得起”）：基于总线、场景、车辆动力学三方联合仿真的智驾域控HIL测试系统及方法——以自研Python桥接模块破解多源异构工具时序同步难题，用轻量化台架替代百万级机柜；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2. 专利二（解决“测得快”）：基于LLM Agent协作的自动驾驶HIL测试全流程自主编排系统——六大专业Agent经结构化消息总线自主协作，将3-5天人工流程压缩至分钟级，支持7×24小时运行。</a:t>
            </a:r>
            <a:endParaRPr lang="en-US" sz="1200"/>
          </a:p>
          <a:p>
            <a:pPr>
              <a:lnSpc>
                <a:spcPts val="1800"/>
              </a:lnSpc>
            </a:pPr>
            <a:r>
              <a:rPr lang="en-US" sz="100">
                <a:solidFill>
                  <a:srgbClr val="000000"/>
                </a:solidFill>
                <a:latin typeface="思源黑体 Medium"/>
                <a:ea typeface="思源黑体 Medium"/>
              </a:rPr>
              <a:t> 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【项目级别】公司级  </a:t>
            </a:r>
            <a:r>
              <a:rPr lang="en-US" sz="1200">
                <a:solidFill>
                  <a:srgbClr val="BFBFBF"/>
                </a:solidFill>
                <a:latin typeface="思源黑体 Medium"/>
                <a:ea typeface="思源黑体 Medium"/>
              </a:rPr>
              <a:t>                         </a:t>
            </a:r>
            <a:r>
              <a:rPr lang="en-US" sz="1200">
                <a:solidFill>
                  <a:srgbClr val="000000"/>
                </a:solidFill>
                <a:latin typeface="思源黑体 Medium"/>
                <a:ea typeface="思源黑体 Medium"/>
              </a:rPr>
              <a:t>【负责部门】  先进测试技术组                    </a:t>
            </a:r>
            <a:endParaRPr lang="en-US" sz="1200"/>
          </a:p>
          <a:p>
            <a:pPr>
              <a:lnSpc>
                <a:spcPct val="200000"/>
              </a:lnSpc>
            </a:pPr>
            <a:r>
              <a:rPr lang="en-US" sz="1200">
                <a:solidFill>
                  <a:srgbClr val="BFBFBF"/>
                </a:solidFill>
                <a:latin typeface="思源黑体 Medium"/>
                <a:ea typeface="思源黑体 Medium"/>
              </a:rPr>
              <a:t>【项目负责人】李家齐  李路                 【项目管理】  郝晶明                       </a:t>
            </a:r>
            <a:endParaRPr lang="en-US" sz="1200"/>
          </a:p>
        </p:txBody>
      </p:sp>
      <p:sp>
        <p:nvSpPr>
          <p:cNvPr id="7" name="文本框 40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1"/>
          <p:cNvPicPr/>
          <p:nvPr/>
        </p:nvPicPr>
        <p:blipFill>
          <a:blip r:embed="rId1"/>
          <a:stretch>
            <a:fillRect/>
          </a:stretch>
        </p:blipFill>
        <p:spPr>
          <a:xfrm>
            <a:off x="5905500" y="1682750"/>
            <a:ext cx="5786120" cy="5072380"/>
          </a:xfrm>
          <a:prstGeom prst="rect">
            <a:avLst/>
          </a:prstGeom>
          <a:ln>
            <a:noFill/>
          </a:ln>
        </p:spPr>
      </p:pic>
      <p:sp>
        <p:nvSpPr>
          <p:cNvPr id="3" name="Rectangle 36"/>
          <p:cNvSpPr txBox="1"/>
          <p:nvPr/>
        </p:nvSpPr>
        <p:spPr>
          <a:xfrm>
            <a:off x="764540" y="523240"/>
            <a:ext cx="3352800" cy="3695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2400">
                <a:solidFill>
                  <a:srgbClr val="0070C0"/>
                </a:solidFill>
                <a:latin typeface="思源黑体 CN Bold"/>
                <a:ea typeface="思源黑体 CN Bold"/>
              </a:rPr>
              <a:t>行业状况和竞对方案分析</a:t>
            </a:r>
            <a:endParaRPr 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5007610" y="67564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67691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sp>
        <p:nvSpPr>
          <p:cNvPr id="6" name="硬件层标题"/>
          <p:cNvSpPr txBox="1"/>
          <p:nvPr/>
        </p:nvSpPr>
        <p:spPr>
          <a:xfrm>
            <a:off x="508000" y="1041400"/>
            <a:ext cx="63500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/>
          <a:lstStyle/>
          <a:p>
            <a:pPr>
              <a:lnSpc>
                <a:spcPct val="120000"/>
              </a:lnSpc>
            </a:pPr>
            <a:r>
              <a:rPr lang="en-US" sz="1300" b="1">
                <a:solidFill>
                  <a:srgbClr val="000000"/>
                </a:solidFill>
                <a:latin typeface="思源黑体 CN Medium"/>
                <a:ea typeface="思源黑体 CN Medium"/>
              </a:rPr>
              <a:t>一、 硬件层困局：两套主流方案，各有致命短板</a:t>
            </a:r>
            <a:endParaRPr lang="en-US" sz="1300"/>
          </a:p>
        </p:txBody>
      </p:sp>
      <p:sp>
        <p:nvSpPr>
          <p:cNvPr id="7" name="卡片A"/>
          <p:cNvSpPr/>
          <p:nvPr/>
        </p:nvSpPr>
        <p:spPr>
          <a:xfrm>
            <a:off x="508000" y="1371600"/>
            <a:ext cx="5080000" cy="193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8291DC"/>
            </a:solidFill>
          </a:ln>
          <a:effectLst>
            <a:outerShdw blurRad="101600" dist="38100" dir="5400000" algn="bl" rotWithShape="0">
              <a:srgbClr val="4472C4">
                <a:alpha val="13333"/>
              </a:srgbClr>
            </a:outerShdw>
          </a:effectLst>
        </p:spPr>
      </p:sp>
      <p:sp>
        <p:nvSpPr>
          <p:cNvPr id="8" name="卡片A头"/>
          <p:cNvSpPr/>
          <p:nvPr/>
        </p:nvSpPr>
        <p:spPr>
          <a:xfrm>
            <a:off x="508000" y="1371600"/>
            <a:ext cx="5080000" cy="457200"/>
          </a:xfrm>
          <a:prstGeom prst="roundRect">
            <a:avLst>
              <a:gd name="adj" fmla="val 5000"/>
            </a:avLst>
          </a:prstGeom>
          <a:solidFill>
            <a:srgbClr val="44546A"/>
          </a:solidFill>
          <a:ln>
            <a:noFill/>
          </a:ln>
        </p:spPr>
      </p:sp>
      <p:sp>
        <p:nvSpPr>
          <p:cNvPr id="9" name="卡片A头补"/>
          <p:cNvSpPr/>
          <p:nvPr/>
        </p:nvSpPr>
        <p:spPr>
          <a:xfrm>
            <a:off x="508000" y="1651000"/>
            <a:ext cx="5080000" cy="203200"/>
          </a:xfrm>
          <a:prstGeom prst="rect">
            <a:avLst/>
          </a:prstGeom>
          <a:solidFill>
            <a:srgbClr val="44546A"/>
          </a:solidFill>
          <a:ln>
            <a:noFill/>
          </a:ln>
        </p:spPr>
      </p:sp>
      <p:sp>
        <p:nvSpPr>
          <p:cNvPr id="10" name="卡片A图标"/>
          <p:cNvSpPr/>
          <p:nvPr/>
        </p:nvSpPr>
        <p:spPr>
          <a:xfrm>
            <a:off x="711200" y="14732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448" h="512">
                <a:moveTo>
                  <a:pt x="64" y="32"/>
                </a:moveTo>
                <a:cubicBezTo>
                  <a:pt x="29" y="32"/>
                  <a:pt x="0" y="61"/>
                  <a:pt x="0" y="96"/>
                </a:cubicBezTo>
                <a:lnTo>
                  <a:pt x="0" y="160"/>
                </a:lnTo>
                <a:cubicBezTo>
                  <a:pt x="0" y="195"/>
                  <a:pt x="29" y="224"/>
                  <a:pt x="64" y="224"/>
                </a:cubicBezTo>
                <a:lnTo>
                  <a:pt x="384" y="224"/>
                </a:lnTo>
                <a:cubicBezTo>
                  <a:pt x="419" y="224"/>
                  <a:pt x="448" y="195"/>
                  <a:pt x="448" y="160"/>
                </a:cubicBezTo>
                <a:lnTo>
                  <a:pt x="448" y="96"/>
                </a:lnTo>
                <a:cubicBezTo>
                  <a:pt x="448" y="61"/>
                  <a:pt x="419" y="32"/>
                  <a:pt x="384" y="32"/>
                </a:cubicBezTo>
                <a:lnTo>
                  <a:pt x="64" y="32"/>
                </a:lnTo>
                <a:close/>
                <a:moveTo>
                  <a:pt x="280" y="104"/>
                </a:moveTo>
                <a:cubicBezTo>
                  <a:pt x="293" y="104"/>
                  <a:pt x="304" y="115"/>
                  <a:pt x="304" y="128"/>
                </a:cubicBezTo>
                <a:cubicBezTo>
                  <a:pt x="304" y="141"/>
                  <a:pt x="293" y="152"/>
                  <a:pt x="280" y="152"/>
                </a:cubicBezTo>
                <a:cubicBezTo>
                  <a:pt x="267" y="152"/>
                  <a:pt x="256" y="141"/>
                  <a:pt x="256" y="128"/>
                </a:cubicBezTo>
                <a:cubicBezTo>
                  <a:pt x="256" y="115"/>
                  <a:pt x="267" y="104"/>
                  <a:pt x="280" y="104"/>
                </a:cubicBezTo>
                <a:close/>
                <a:moveTo>
                  <a:pt x="336" y="128"/>
                </a:moveTo>
                <a:cubicBezTo>
                  <a:pt x="336" y="115"/>
                  <a:pt x="347" y="104"/>
                  <a:pt x="360" y="104"/>
                </a:cubicBezTo>
                <a:cubicBezTo>
                  <a:pt x="373" y="104"/>
                  <a:pt x="384" y="115"/>
                  <a:pt x="384" y="128"/>
                </a:cubicBezTo>
                <a:cubicBezTo>
                  <a:pt x="384" y="141"/>
                  <a:pt x="373" y="152"/>
                  <a:pt x="360" y="152"/>
                </a:cubicBezTo>
                <a:cubicBezTo>
                  <a:pt x="347" y="152"/>
                  <a:pt x="336" y="141"/>
                  <a:pt x="336" y="128"/>
                </a:cubicBezTo>
                <a:close/>
              </a:path>
              <a:path w="448" h="512">
                <a:moveTo>
                  <a:pt x="64" y="288"/>
                </a:moveTo>
                <a:cubicBezTo>
                  <a:pt x="29" y="288"/>
                  <a:pt x="0" y="317"/>
                  <a:pt x="0" y="352"/>
                </a:cubicBezTo>
                <a:lnTo>
                  <a:pt x="0" y="416"/>
                </a:lnTo>
                <a:cubicBezTo>
                  <a:pt x="0" y="451"/>
                  <a:pt x="29" y="480"/>
                  <a:pt x="64" y="480"/>
                </a:cubicBezTo>
                <a:lnTo>
                  <a:pt x="384" y="480"/>
                </a:lnTo>
                <a:cubicBezTo>
                  <a:pt x="419" y="480"/>
                  <a:pt x="448" y="451"/>
                  <a:pt x="448" y="416"/>
                </a:cubicBezTo>
                <a:lnTo>
                  <a:pt x="448" y="352"/>
                </a:lnTo>
                <a:cubicBezTo>
                  <a:pt x="448" y="317"/>
                  <a:pt x="419" y="288"/>
                  <a:pt x="384" y="288"/>
                </a:cubicBezTo>
                <a:lnTo>
                  <a:pt x="64" y="288"/>
                </a:lnTo>
                <a:close/>
                <a:moveTo>
                  <a:pt x="280" y="360"/>
                </a:moveTo>
                <a:cubicBezTo>
                  <a:pt x="293" y="360"/>
                  <a:pt x="304" y="371"/>
                  <a:pt x="304" y="384"/>
                </a:cubicBezTo>
                <a:cubicBezTo>
                  <a:pt x="304" y="397"/>
                  <a:pt x="293" y="408"/>
                  <a:pt x="280" y="408"/>
                </a:cubicBezTo>
                <a:cubicBezTo>
                  <a:pt x="267" y="408"/>
                  <a:pt x="256" y="397"/>
                  <a:pt x="256" y="384"/>
                </a:cubicBezTo>
                <a:cubicBezTo>
                  <a:pt x="256" y="371"/>
                  <a:pt x="267" y="360"/>
                  <a:pt x="280" y="360"/>
                </a:cubicBezTo>
                <a:close/>
                <a:moveTo>
                  <a:pt x="336" y="384"/>
                </a:moveTo>
                <a:cubicBezTo>
                  <a:pt x="336" y="371"/>
                  <a:pt x="347" y="360"/>
                  <a:pt x="360" y="360"/>
                </a:cubicBezTo>
                <a:cubicBezTo>
                  <a:pt x="373" y="360"/>
                  <a:pt x="384" y="371"/>
                  <a:pt x="384" y="384"/>
                </a:cubicBezTo>
                <a:cubicBezTo>
                  <a:pt x="384" y="397"/>
                  <a:pt x="373" y="408"/>
                  <a:pt x="360" y="408"/>
                </a:cubicBezTo>
                <a:cubicBezTo>
                  <a:pt x="347" y="408"/>
                  <a:pt x="336" y="397"/>
                  <a:pt x="336" y="3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卡片A标题"/>
          <p:cNvSpPr txBox="1"/>
          <p:nvPr/>
        </p:nvSpPr>
        <p:spPr>
          <a:xfrm>
            <a:off x="1066800" y="1422400"/>
            <a:ext cx="4318000" cy="355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400" b="1">
                <a:solidFill>
                  <a:srgbClr val="FFFFFF"/>
                </a:solidFill>
                <a:latin typeface="思源黑体 CN Bold"/>
                <a:ea typeface="思源黑体 CN Bold"/>
              </a:rPr>
              <a:t>传统机柜式HIL </a:t>
            </a:r>
            <a:r>
              <a:rPr lang="en-US" sz="1000" b="1">
                <a:solidFill>
                  <a:srgbClr val="FFFFFF"/>
                </a:solidFill>
                <a:latin typeface="思源黑体 CN Bold"/>
                <a:ea typeface="思源黑体 CN Bold"/>
              </a:rPr>
              <a:t>（dSPACE · Vector VT System）</a:t>
            </a:r>
            <a:endParaRPr lang="en-US" sz="1400"/>
          </a:p>
        </p:txBody>
      </p:sp>
      <p:sp>
        <p:nvSpPr>
          <p:cNvPr id="12" name="卡片A正文"/>
          <p:cNvSpPr txBox="1"/>
          <p:nvPr/>
        </p:nvSpPr>
        <p:spPr>
          <a:xfrm>
            <a:off x="736600" y="1955800"/>
            <a:ext cx="4622800" cy="787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55000"/>
              </a:lnSpc>
            </a:pPr>
            <a:r>
              <a:rPr lang="en-US" sz="1050" b="1">
                <a:solidFill>
                  <a:srgbClr val="2E7D32"/>
                </a:solidFill>
                <a:latin typeface="思源黑体 CN Medium"/>
                <a:ea typeface="思源黑体 CN Medium"/>
              </a:rPr>
              <a:t>优势：</a:t>
            </a:r>
            <a:r>
              <a:rPr lang="en-US" sz="1050">
                <a:solidFill>
                  <a:srgbClr val="2E7D32"/>
                </a:solidFill>
                <a:latin typeface="思源黑体 CN Medium"/>
                <a:ea typeface="思源黑体 CN Medium"/>
              </a:rPr>
              <a:t>高保真仿真 · 强实时性 · 标准化硬件接口</a:t>
            </a:r>
            <a:endParaRPr lang="en-US" sz="1050"/>
          </a:p>
          <a:p>
            <a:pPr>
              <a:lnSpc>
                <a:spcPct val="155000"/>
              </a:lnSpc>
            </a:pPr>
            <a:r>
              <a:rPr lang="en-US" sz="1050" b="1">
                <a:solidFill>
                  <a:srgbClr val="C62828"/>
                </a:solidFill>
                <a:latin typeface="思源黑体 CN Medium"/>
                <a:ea typeface="思源黑体 CN Medium"/>
              </a:rPr>
              <a:t>短板：</a:t>
            </a:r>
            <a:r>
              <a:rPr lang="en-US" sz="1050">
                <a:solidFill>
                  <a:srgbClr val="C62828"/>
                </a:solidFill>
                <a:latin typeface="思源黑体 CN Medium"/>
                <a:ea typeface="思源黑体 CN Medium"/>
              </a:rPr>
              <a:t>单台成本百万级、体积大、部署周期长、扩展性差</a:t>
            </a:r>
            <a:endParaRPr lang="en-US" sz="1050"/>
          </a:p>
        </p:txBody>
      </p:sp>
      <p:sp>
        <p:nvSpPr>
          <p:cNvPr id="13" name="卡片A徽章"/>
          <p:cNvSpPr/>
          <p:nvPr/>
        </p:nvSpPr>
        <p:spPr>
          <a:xfrm>
            <a:off x="2235200" y="2819400"/>
            <a:ext cx="1625600" cy="330200"/>
          </a:xfrm>
          <a:prstGeom prst="roundRect">
            <a:avLst>
              <a:gd name="adj" fmla="val 50000"/>
            </a:avLst>
          </a:prstGeom>
          <a:solidFill>
            <a:srgbClr val="C62828"/>
          </a:solidFill>
          <a:ln>
            <a:noFill/>
          </a:ln>
        </p:spPr>
      </p:sp>
      <p:sp>
        <p:nvSpPr>
          <p:cNvPr id="14" name="卡片A徽章字"/>
          <p:cNvSpPr txBox="1"/>
          <p:nvPr/>
        </p:nvSpPr>
        <p:spPr>
          <a:xfrm>
            <a:off x="2235200" y="2819400"/>
            <a:ext cx="1625600" cy="330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00" b="1">
                <a:solidFill>
                  <a:srgbClr val="FFFFFF"/>
                </a:solidFill>
                <a:latin typeface="思源黑体 CN Bold"/>
                <a:ea typeface="思源黑体 CN Bold"/>
              </a:rPr>
              <a:t>贵 · 且 · 重</a:t>
            </a:r>
            <a:endParaRPr lang="en-US" sz="1200"/>
          </a:p>
        </p:txBody>
      </p:sp>
      <p:sp>
        <p:nvSpPr>
          <p:cNvPr id="15" name="VS圆"/>
          <p:cNvSpPr/>
          <p:nvPr/>
        </p:nvSpPr>
        <p:spPr>
          <a:xfrm>
            <a:off x="5740400" y="1981200"/>
            <a:ext cx="711200" cy="711200"/>
          </a:xfrm>
          <a:prstGeom prst="ellipse">
            <a:avLst/>
          </a:prstGeom>
          <a:solidFill>
            <a:srgbClr val="ED7D31"/>
          </a:solidFill>
          <a:ln>
            <a:noFill/>
          </a:ln>
          <a:effectLst>
            <a:outerShdw blurRad="76200" dist="25400" dir="5400000" algn="bl" rotWithShape="0">
              <a:srgbClr val="ED7D31">
                <a:alpha val="26667"/>
              </a:srgbClr>
            </a:outerShdw>
          </a:effectLst>
        </p:spPr>
      </p:sp>
      <p:sp>
        <p:nvSpPr>
          <p:cNvPr id="16" name="VS字"/>
          <p:cNvSpPr txBox="1"/>
          <p:nvPr/>
        </p:nvSpPr>
        <p:spPr>
          <a:xfrm>
            <a:off x="5740400" y="1981200"/>
            <a:ext cx="711200" cy="711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rgbClr val="FFFFFF"/>
                </a:solidFill>
                <a:latin typeface="Arial" panose="020B0604020202020204"/>
                <a:ea typeface="Arial" panose="020B0604020202020204"/>
              </a:rPr>
              <a:t>VS</a:t>
            </a:r>
            <a:endParaRPr lang="en-US" sz="2000"/>
          </a:p>
        </p:txBody>
      </p:sp>
      <p:sp>
        <p:nvSpPr>
          <p:cNvPr id="17" name="卡片B"/>
          <p:cNvSpPr/>
          <p:nvPr/>
        </p:nvSpPr>
        <p:spPr>
          <a:xfrm>
            <a:off x="6604000" y="1371600"/>
            <a:ext cx="5080000" cy="19304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9050">
            <a:solidFill>
              <a:srgbClr val="8291DC"/>
            </a:solidFill>
          </a:ln>
          <a:effectLst>
            <a:outerShdw blurRad="101600" dist="38100" dir="5400000" algn="bl" rotWithShape="0">
              <a:srgbClr val="4472C4">
                <a:alpha val="13333"/>
              </a:srgbClr>
            </a:outerShdw>
          </a:effectLst>
        </p:spPr>
      </p:sp>
      <p:sp>
        <p:nvSpPr>
          <p:cNvPr id="18" name="卡片B头"/>
          <p:cNvSpPr/>
          <p:nvPr/>
        </p:nvSpPr>
        <p:spPr>
          <a:xfrm>
            <a:off x="6604000" y="1371600"/>
            <a:ext cx="5080000" cy="457200"/>
          </a:xfrm>
          <a:prstGeom prst="roundRect">
            <a:avLst>
              <a:gd name="adj" fmla="val 5000"/>
            </a:avLst>
          </a:prstGeom>
          <a:solidFill>
            <a:srgbClr val="4472C4"/>
          </a:solidFill>
          <a:ln>
            <a:noFill/>
          </a:ln>
        </p:spPr>
      </p:sp>
      <p:sp>
        <p:nvSpPr>
          <p:cNvPr id="19" name="卡片B头补"/>
          <p:cNvSpPr/>
          <p:nvPr/>
        </p:nvSpPr>
        <p:spPr>
          <a:xfrm>
            <a:off x="6604000" y="1651000"/>
            <a:ext cx="5080000" cy="203200"/>
          </a:xfrm>
          <a:prstGeom prst="rect">
            <a:avLst/>
          </a:prstGeom>
          <a:solidFill>
            <a:srgbClr val="4472C4"/>
          </a:solidFill>
          <a:ln>
            <a:noFill/>
          </a:ln>
        </p:spPr>
      </p:sp>
      <p:sp>
        <p:nvSpPr>
          <p:cNvPr id="20" name="卡片B图标"/>
          <p:cNvSpPr/>
          <p:nvPr/>
        </p:nvSpPr>
        <p:spPr>
          <a:xfrm>
            <a:off x="6807200" y="14732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512" h="512">
                <a:moveTo>
                  <a:pt x="233" y="5"/>
                </a:moveTo>
                <a:cubicBezTo>
                  <a:pt x="247" y="-2"/>
                  <a:pt x="265" y="-2"/>
                  <a:pt x="280" y="5"/>
                </a:cubicBezTo>
                <a:lnTo>
                  <a:pt x="498" y="106"/>
                </a:lnTo>
                <a:cubicBezTo>
                  <a:pt x="507" y="110"/>
                  <a:pt x="512" y="119"/>
                  <a:pt x="512" y="128"/>
                </a:cubicBezTo>
                <a:cubicBezTo>
                  <a:pt x="512" y="137"/>
                  <a:pt x="507" y="146"/>
                  <a:pt x="498" y="150"/>
                </a:cubicBezTo>
                <a:lnTo>
                  <a:pt x="280" y="251"/>
                </a:lnTo>
                <a:cubicBezTo>
                  <a:pt x="265" y="258"/>
                  <a:pt x="247" y="258"/>
                  <a:pt x="233" y="251"/>
                </a:cubicBezTo>
                <a:lnTo>
                  <a:pt x="14" y="150"/>
                </a:lnTo>
                <a:cubicBezTo>
                  <a:pt x="5" y="146"/>
                  <a:pt x="0" y="137"/>
                  <a:pt x="0" y="128"/>
                </a:cubicBezTo>
                <a:cubicBezTo>
                  <a:pt x="0" y="119"/>
                  <a:pt x="5" y="110"/>
                  <a:pt x="14" y="106"/>
                </a:cubicBezTo>
                <a:lnTo>
                  <a:pt x="233" y="5"/>
                </a:lnTo>
                <a:close/>
              </a:path>
              <a:path w="512" h="512">
                <a:moveTo>
                  <a:pt x="48" y="218"/>
                </a:moveTo>
                <a:lnTo>
                  <a:pt x="212" y="294"/>
                </a:lnTo>
                <a:cubicBezTo>
                  <a:pt x="240" y="307"/>
                  <a:pt x="272" y="307"/>
                  <a:pt x="300" y="294"/>
                </a:cubicBezTo>
                <a:lnTo>
                  <a:pt x="464" y="218"/>
                </a:lnTo>
                <a:lnTo>
                  <a:pt x="498" y="234"/>
                </a:lnTo>
                <a:cubicBezTo>
                  <a:pt x="507" y="238"/>
                  <a:pt x="512" y="247"/>
                  <a:pt x="512" y="256"/>
                </a:cubicBezTo>
                <a:cubicBezTo>
                  <a:pt x="512" y="265"/>
                  <a:pt x="507" y="274"/>
                  <a:pt x="498" y="278"/>
                </a:cubicBezTo>
                <a:lnTo>
                  <a:pt x="280" y="379"/>
                </a:lnTo>
                <a:cubicBezTo>
                  <a:pt x="265" y="386"/>
                  <a:pt x="247" y="386"/>
                  <a:pt x="233" y="379"/>
                </a:cubicBezTo>
                <a:lnTo>
                  <a:pt x="14" y="278"/>
                </a:lnTo>
                <a:cubicBezTo>
                  <a:pt x="5" y="274"/>
                  <a:pt x="0" y="265"/>
                  <a:pt x="0" y="256"/>
                </a:cubicBezTo>
                <a:cubicBezTo>
                  <a:pt x="0" y="247"/>
                  <a:pt x="5" y="238"/>
                  <a:pt x="14" y="234"/>
                </a:cubicBezTo>
                <a:lnTo>
                  <a:pt x="48" y="218"/>
                </a:lnTo>
                <a:close/>
              </a:path>
              <a:path w="512" h="512">
                <a:moveTo>
                  <a:pt x="14" y="362"/>
                </a:moveTo>
                <a:lnTo>
                  <a:pt x="48" y="346"/>
                </a:lnTo>
                <a:lnTo>
                  <a:pt x="212" y="422"/>
                </a:lnTo>
                <a:cubicBezTo>
                  <a:pt x="240" y="435"/>
                  <a:pt x="272" y="435"/>
                  <a:pt x="300" y="422"/>
                </a:cubicBezTo>
                <a:lnTo>
                  <a:pt x="464" y="346"/>
                </a:lnTo>
                <a:lnTo>
                  <a:pt x="498" y="362"/>
                </a:lnTo>
                <a:cubicBezTo>
                  <a:pt x="507" y="366"/>
                  <a:pt x="512" y="375"/>
                  <a:pt x="512" y="384"/>
                </a:cubicBezTo>
                <a:cubicBezTo>
                  <a:pt x="512" y="393"/>
                  <a:pt x="507" y="402"/>
                  <a:pt x="498" y="406"/>
                </a:cubicBezTo>
                <a:lnTo>
                  <a:pt x="279" y="507"/>
                </a:lnTo>
                <a:cubicBezTo>
                  <a:pt x="265" y="514"/>
                  <a:pt x="247" y="514"/>
                  <a:pt x="232" y="507"/>
                </a:cubicBezTo>
                <a:lnTo>
                  <a:pt x="14" y="406"/>
                </a:lnTo>
                <a:cubicBezTo>
                  <a:pt x="5" y="402"/>
                  <a:pt x="0" y="393"/>
                  <a:pt x="0" y="384"/>
                </a:cubicBezTo>
                <a:cubicBezTo>
                  <a:pt x="0" y="375"/>
                  <a:pt x="5" y="366"/>
                  <a:pt x="14" y="3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1" name="卡片B标题"/>
          <p:cNvSpPr txBox="1"/>
          <p:nvPr/>
        </p:nvSpPr>
        <p:spPr>
          <a:xfrm>
            <a:off x="7162800" y="1422400"/>
            <a:ext cx="4368800" cy="355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400" b="1">
                <a:solidFill>
                  <a:srgbClr val="FFFFFF"/>
                </a:solidFill>
                <a:latin typeface="思源黑体 CN Bold"/>
                <a:ea typeface="思源黑体 CN Bold"/>
              </a:rPr>
              <a:t>商用工具组合方案 </a:t>
            </a:r>
            <a:r>
              <a:rPr lang="en-US" sz="1000" b="1">
                <a:solidFill>
                  <a:srgbClr val="FFFFFF"/>
                </a:solidFill>
                <a:latin typeface="思源黑体 CN Bold"/>
                <a:ea typeface="思源黑体 CN Bold"/>
              </a:rPr>
              <a:t>（CANoe + CarSim + MATLAB/VD）</a:t>
            </a:r>
            <a:endParaRPr lang="en-US" sz="1400"/>
          </a:p>
        </p:txBody>
      </p:sp>
      <p:sp>
        <p:nvSpPr>
          <p:cNvPr id="22" name="卡片B正文"/>
          <p:cNvSpPr txBox="1"/>
          <p:nvPr/>
        </p:nvSpPr>
        <p:spPr>
          <a:xfrm>
            <a:off x="6832600" y="1955800"/>
            <a:ext cx="4622800" cy="787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55000"/>
              </a:lnSpc>
            </a:pPr>
            <a:r>
              <a:rPr lang="en-US" sz="1050" b="1">
                <a:solidFill>
                  <a:srgbClr val="2E7D32"/>
                </a:solidFill>
                <a:latin typeface="思源黑体 CN Medium"/>
                <a:ea typeface="思源黑体 CN Medium"/>
              </a:rPr>
              <a:t>优势：</a:t>
            </a:r>
            <a:r>
              <a:rPr lang="en-US" sz="1050">
                <a:solidFill>
                  <a:srgbClr val="2E7D32"/>
                </a:solidFill>
                <a:latin typeface="思源黑体 CN Medium"/>
                <a:ea typeface="思源黑体 CN Medium"/>
              </a:rPr>
              <a:t>灵活度高 · 成本低 · 工具生态成熟</a:t>
            </a:r>
            <a:endParaRPr lang="en-US" sz="1050"/>
          </a:p>
          <a:p>
            <a:pPr>
              <a:lnSpc>
                <a:spcPct val="155000"/>
              </a:lnSpc>
            </a:pPr>
            <a:r>
              <a:rPr lang="en-US" sz="1050" b="1">
                <a:solidFill>
                  <a:srgbClr val="C62828"/>
                </a:solidFill>
                <a:latin typeface="思源黑体 CN Medium"/>
                <a:ea typeface="思源黑体 CN Medium"/>
              </a:rPr>
              <a:t>短板：</a:t>
            </a:r>
            <a:r>
              <a:rPr lang="en-US" sz="1050">
                <a:solidFill>
                  <a:srgbClr val="C62828"/>
                </a:solidFill>
                <a:latin typeface="思源黑体 CN Medium"/>
                <a:ea typeface="思源黑体 CN Medium"/>
              </a:rPr>
              <a:t>多源异构工具间时序同步未解，一致性与可靠性存疑</a:t>
            </a:r>
            <a:endParaRPr lang="en-US" sz="1050"/>
          </a:p>
        </p:txBody>
      </p:sp>
      <p:sp>
        <p:nvSpPr>
          <p:cNvPr id="23" name="卡片B徽章"/>
          <p:cNvSpPr/>
          <p:nvPr/>
        </p:nvSpPr>
        <p:spPr>
          <a:xfrm>
            <a:off x="8331200" y="2819400"/>
            <a:ext cx="1625600" cy="330200"/>
          </a:xfrm>
          <a:prstGeom prst="roundRect">
            <a:avLst>
              <a:gd name="adj" fmla="val 50000"/>
            </a:avLst>
          </a:prstGeom>
          <a:solidFill>
            <a:srgbClr val="ED7D31"/>
          </a:solidFill>
          <a:ln>
            <a:noFill/>
          </a:ln>
        </p:spPr>
      </p:sp>
      <p:sp>
        <p:nvSpPr>
          <p:cNvPr id="24" name="卡片B徽章字"/>
          <p:cNvSpPr txBox="1"/>
          <p:nvPr/>
        </p:nvSpPr>
        <p:spPr>
          <a:xfrm>
            <a:off x="8331200" y="2819400"/>
            <a:ext cx="1625600" cy="330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00" b="1">
                <a:solidFill>
                  <a:srgbClr val="FFFFFF"/>
                </a:solidFill>
                <a:latin typeface="思源黑体 CN Bold"/>
                <a:ea typeface="思源黑体 CN Bold"/>
              </a:rPr>
              <a:t>灵活但不稳</a:t>
            </a:r>
            <a:endParaRPr lang="en-US" sz="1200"/>
          </a:p>
        </p:txBody>
      </p:sp>
      <p:sp>
        <p:nvSpPr>
          <p:cNvPr id="25" name="两难结论条"/>
          <p:cNvSpPr/>
          <p:nvPr/>
        </p:nvSpPr>
        <p:spPr>
          <a:xfrm>
            <a:off x="508000" y="3403600"/>
            <a:ext cx="11176000" cy="381000"/>
          </a:xfrm>
          <a:prstGeom prst="roundRect">
            <a:avLst>
              <a:gd name="adj" fmla="val 50000"/>
            </a:avLst>
          </a:prstGeom>
          <a:solidFill>
            <a:srgbClr val="F2F5FB"/>
          </a:solidFill>
          <a:ln>
            <a:noFill/>
          </a:ln>
        </p:spPr>
      </p:sp>
      <p:sp>
        <p:nvSpPr>
          <p:cNvPr id="26" name="两难结论字"/>
          <p:cNvSpPr txBox="1"/>
          <p:nvPr/>
        </p:nvSpPr>
        <p:spPr>
          <a:xfrm>
            <a:off x="508000" y="3403600"/>
            <a:ext cx="11176000" cy="381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200" b="1">
                <a:solidFill>
                  <a:srgbClr val="44546A"/>
                </a:solidFill>
                <a:latin typeface="思源黑体 CN Medium"/>
                <a:ea typeface="思源黑体 CN Medium"/>
              </a:rPr>
              <a:t>“买得起的不好用，好用的买不起”——硬件层面的两难困局</a:t>
            </a:r>
            <a:endParaRPr lang="en-US" sz="1200"/>
          </a:p>
        </p:txBody>
      </p:sp>
      <p:sp>
        <p:nvSpPr>
          <p:cNvPr id="27" name="流程层标题"/>
          <p:cNvSpPr txBox="1"/>
          <p:nvPr/>
        </p:nvSpPr>
        <p:spPr>
          <a:xfrm>
            <a:off x="508000" y="3937000"/>
            <a:ext cx="63500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/>
          <a:lstStyle/>
          <a:p>
            <a:pPr>
              <a:lnSpc>
                <a:spcPct val="120000"/>
              </a:lnSpc>
            </a:pPr>
            <a:r>
              <a:rPr lang="en-US" sz="1300" b="1">
                <a:solidFill>
                  <a:srgbClr val="000000"/>
                </a:solidFill>
                <a:latin typeface="思源黑体 CN Medium"/>
                <a:ea typeface="思源黑体 CN Medium"/>
              </a:rPr>
              <a:t>二、 流程层困局：六大环节全靠工程师串行协作</a:t>
            </a:r>
            <a:endParaRPr lang="en-US" sz="1300"/>
          </a:p>
        </p:txBody>
      </p:sp>
      <p:sp>
        <p:nvSpPr>
          <p:cNvPr id="28" name="环节1"/>
          <p:cNvSpPr/>
          <p:nvPr/>
        </p:nvSpPr>
        <p:spPr>
          <a:xfrm>
            <a:off x="5080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4472C4"/>
          </a:solidFill>
          <a:ln>
            <a:noFill/>
          </a:ln>
        </p:spPr>
      </p:sp>
      <p:sp>
        <p:nvSpPr>
          <p:cNvPr id="29" name="环节1字"/>
          <p:cNvSpPr txBox="1"/>
          <p:nvPr/>
        </p:nvSpPr>
        <p:spPr>
          <a:xfrm>
            <a:off x="5080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需求分析</a:t>
            </a:r>
            <a:endParaRPr lang="en-US" sz="1100"/>
          </a:p>
        </p:txBody>
      </p:sp>
      <p:sp>
        <p:nvSpPr>
          <p:cNvPr id="30" name="环节2"/>
          <p:cNvSpPr/>
          <p:nvPr/>
        </p:nvSpPr>
        <p:spPr>
          <a:xfrm>
            <a:off x="23876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5479C9"/>
          </a:solidFill>
          <a:ln>
            <a:noFill/>
          </a:ln>
        </p:spPr>
      </p:sp>
      <p:sp>
        <p:nvSpPr>
          <p:cNvPr id="31" name="环节2字"/>
          <p:cNvSpPr txBox="1"/>
          <p:nvPr/>
        </p:nvSpPr>
        <p:spPr>
          <a:xfrm>
            <a:off x="23876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场景设计</a:t>
            </a:r>
            <a:endParaRPr lang="en-US" sz="1100"/>
          </a:p>
        </p:txBody>
      </p:sp>
      <p:sp>
        <p:nvSpPr>
          <p:cNvPr id="32" name="环节3"/>
          <p:cNvSpPr/>
          <p:nvPr/>
        </p:nvSpPr>
        <p:spPr>
          <a:xfrm>
            <a:off x="42672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6581CE"/>
          </a:solidFill>
          <a:ln>
            <a:noFill/>
          </a:ln>
        </p:spPr>
      </p:sp>
      <p:sp>
        <p:nvSpPr>
          <p:cNvPr id="33" name="环节3字"/>
          <p:cNvSpPr txBox="1"/>
          <p:nvPr/>
        </p:nvSpPr>
        <p:spPr>
          <a:xfrm>
            <a:off x="42672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台架配置</a:t>
            </a:r>
            <a:endParaRPr lang="en-US" sz="1100"/>
          </a:p>
        </p:txBody>
      </p:sp>
      <p:sp>
        <p:nvSpPr>
          <p:cNvPr id="34" name="环节4"/>
          <p:cNvSpPr/>
          <p:nvPr/>
        </p:nvSpPr>
        <p:spPr>
          <a:xfrm>
            <a:off x="61468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7690D3"/>
          </a:solidFill>
          <a:ln>
            <a:noFill/>
          </a:ln>
        </p:spPr>
      </p:sp>
      <p:sp>
        <p:nvSpPr>
          <p:cNvPr id="35" name="环节4字"/>
          <p:cNvSpPr txBox="1"/>
          <p:nvPr/>
        </p:nvSpPr>
        <p:spPr>
          <a:xfrm>
            <a:off x="61468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执行监控</a:t>
            </a:r>
            <a:endParaRPr lang="en-US" sz="1100"/>
          </a:p>
        </p:txBody>
      </p:sp>
      <p:sp>
        <p:nvSpPr>
          <p:cNvPr id="36" name="环节5"/>
          <p:cNvSpPr/>
          <p:nvPr/>
        </p:nvSpPr>
        <p:spPr>
          <a:xfrm>
            <a:off x="80264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869FD9"/>
          </a:solidFill>
          <a:ln>
            <a:noFill/>
          </a:ln>
        </p:spPr>
      </p:sp>
      <p:sp>
        <p:nvSpPr>
          <p:cNvPr id="37" name="环节5字"/>
          <p:cNvSpPr txBox="1"/>
          <p:nvPr/>
        </p:nvSpPr>
        <p:spPr>
          <a:xfrm>
            <a:off x="80264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诊断分析</a:t>
            </a:r>
            <a:endParaRPr lang="en-US" sz="1100"/>
          </a:p>
        </p:txBody>
      </p:sp>
      <p:sp>
        <p:nvSpPr>
          <p:cNvPr id="38" name="环节6"/>
          <p:cNvSpPr/>
          <p:nvPr/>
        </p:nvSpPr>
        <p:spPr>
          <a:xfrm>
            <a:off x="9906000" y="4292600"/>
            <a:ext cx="1879600" cy="482600"/>
          </a:xfrm>
          <a:prstGeom prst="chevron">
            <a:avLst>
              <a:gd name="adj" fmla="val 40000"/>
            </a:avLst>
          </a:prstGeom>
          <a:solidFill>
            <a:srgbClr val="97AEDE"/>
          </a:solidFill>
          <a:ln>
            <a:noFill/>
          </a:ln>
        </p:spPr>
      </p:sp>
      <p:sp>
        <p:nvSpPr>
          <p:cNvPr id="39" name="环节6字"/>
          <p:cNvSpPr txBox="1"/>
          <p:nvPr/>
        </p:nvSpPr>
        <p:spPr>
          <a:xfrm>
            <a:off x="9906000" y="4292600"/>
            <a:ext cx="18796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100" b="1">
                <a:solidFill>
                  <a:srgbClr val="FFFFFF"/>
                </a:solidFill>
                <a:latin typeface="思源黑体 CN Medium"/>
                <a:ea typeface="思源黑体 CN Medium"/>
              </a:rPr>
              <a:t>报告编写</a:t>
            </a:r>
            <a:endParaRPr lang="en-US" sz="1100"/>
          </a:p>
        </p:txBody>
      </p:sp>
      <p:sp>
        <p:nvSpPr>
          <p:cNvPr id="40" name="痛点1"/>
          <p:cNvSpPr/>
          <p:nvPr/>
        </p:nvSpPr>
        <p:spPr>
          <a:xfrm>
            <a:off x="508000" y="4927600"/>
            <a:ext cx="3594100" cy="457200"/>
          </a:xfrm>
          <a:prstGeom prst="roundRect">
            <a:avLst>
              <a:gd name="adj" fmla="val 16000"/>
            </a:avLst>
          </a:prstGeom>
          <a:solidFill>
            <a:srgbClr val="FDECEA"/>
          </a:solidFill>
          <a:ln w="12700">
            <a:solidFill>
              <a:srgbClr val="E5A09A"/>
            </a:solidFill>
          </a:ln>
        </p:spPr>
      </p:sp>
      <p:sp>
        <p:nvSpPr>
          <p:cNvPr id="41" name="痛点1图标"/>
          <p:cNvSpPr/>
          <p:nvPr/>
        </p:nvSpPr>
        <p:spPr>
          <a:xfrm>
            <a:off x="685800" y="50546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512" h="512">
                <a:moveTo>
                  <a:pt x="256" y="0"/>
                </a:moveTo>
                <a:cubicBezTo>
                  <a:pt x="397" y="0"/>
                  <a:pt x="512" y="115"/>
                  <a:pt x="512" y="256"/>
                </a:cubicBezTo>
                <a:cubicBezTo>
                  <a:pt x="512" y="397"/>
                  <a:pt x="397" y="512"/>
                  <a:pt x="256" y="512"/>
                </a:cubicBezTo>
                <a:cubicBezTo>
                  <a:pt x="115" y="512"/>
                  <a:pt x="0" y="397"/>
                  <a:pt x="0" y="256"/>
                </a:cubicBezTo>
                <a:cubicBezTo>
                  <a:pt x="0" y="115"/>
                  <a:pt x="115" y="0"/>
                  <a:pt x="256" y="0"/>
                </a:cubicBezTo>
                <a:close/>
                <a:moveTo>
                  <a:pt x="232" y="120"/>
                </a:moveTo>
                <a:lnTo>
                  <a:pt x="232" y="256"/>
                </a:lnTo>
                <a:cubicBezTo>
                  <a:pt x="232" y="264"/>
                  <a:pt x="236" y="272"/>
                  <a:pt x="243" y="276"/>
                </a:cubicBezTo>
                <a:lnTo>
                  <a:pt x="339" y="340"/>
                </a:lnTo>
                <a:cubicBezTo>
                  <a:pt x="350" y="347"/>
                  <a:pt x="365" y="344"/>
                  <a:pt x="372" y="333"/>
                </a:cubicBezTo>
                <a:cubicBezTo>
                  <a:pt x="379" y="322"/>
                  <a:pt x="376" y="307"/>
                  <a:pt x="365" y="300"/>
                </a:cubicBezTo>
                <a:lnTo>
                  <a:pt x="280" y="243"/>
                </a:lnTo>
                <a:lnTo>
                  <a:pt x="280" y="120"/>
                </a:lnTo>
                <a:cubicBezTo>
                  <a:pt x="280" y="107"/>
                  <a:pt x="269" y="96"/>
                  <a:pt x="256" y="96"/>
                </a:cubicBezTo>
                <a:cubicBezTo>
                  <a:pt x="243" y="96"/>
                  <a:pt x="232" y="107"/>
                  <a:pt x="232" y="120"/>
                </a:cubicBezTo>
                <a:close/>
              </a:path>
            </a:pathLst>
          </a:custGeom>
          <a:solidFill>
            <a:srgbClr val="C62828"/>
          </a:solidFill>
          <a:ln>
            <a:noFill/>
          </a:ln>
        </p:spPr>
      </p:sp>
      <p:sp>
        <p:nvSpPr>
          <p:cNvPr id="42" name="痛点1字"/>
          <p:cNvSpPr txBox="1"/>
          <p:nvPr/>
        </p:nvSpPr>
        <p:spPr>
          <a:xfrm>
            <a:off x="965200" y="4927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050" b="1">
                <a:solidFill>
                  <a:srgbClr val="8C1D18"/>
                </a:solidFill>
                <a:latin typeface="思源黑体 CN Medium"/>
                <a:ea typeface="思源黑体 CN Medium"/>
              </a:rPr>
              <a:t>周期迟缓：</a:t>
            </a:r>
            <a:r>
              <a:rPr lang="en-US" sz="1050">
                <a:solidFill>
                  <a:srgbClr val="8C1D18"/>
                </a:solidFill>
                <a:latin typeface="思源黑体 CN Medium"/>
                <a:ea typeface="思源黑体 CN Medium"/>
              </a:rPr>
              <a:t>单周期动辄 3-5 个工作日</a:t>
            </a:r>
            <a:endParaRPr lang="en-US" sz="1050"/>
          </a:p>
        </p:txBody>
      </p:sp>
      <p:sp>
        <p:nvSpPr>
          <p:cNvPr id="43" name="痛点2"/>
          <p:cNvSpPr/>
          <p:nvPr/>
        </p:nvSpPr>
        <p:spPr>
          <a:xfrm>
            <a:off x="4292600" y="4927600"/>
            <a:ext cx="3594100" cy="457200"/>
          </a:xfrm>
          <a:prstGeom prst="roundRect">
            <a:avLst>
              <a:gd name="adj" fmla="val 16000"/>
            </a:avLst>
          </a:prstGeom>
          <a:solidFill>
            <a:srgbClr val="FDECEA"/>
          </a:solidFill>
          <a:ln w="12700">
            <a:solidFill>
              <a:srgbClr val="E5A09A"/>
            </a:solidFill>
          </a:ln>
        </p:spPr>
      </p:sp>
      <p:sp>
        <p:nvSpPr>
          <p:cNvPr id="44" name="痛点2图标"/>
          <p:cNvSpPr/>
          <p:nvPr/>
        </p:nvSpPr>
        <p:spPr>
          <a:xfrm>
            <a:off x="4470400" y="50546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512" h="512">
                <a:moveTo>
                  <a:pt x="66" y="229"/>
                </a:moveTo>
                <a:cubicBezTo>
                  <a:pt x="79" y="136"/>
                  <a:pt x="159" y="64"/>
                  <a:pt x="256" y="64"/>
                </a:cubicBezTo>
                <a:cubicBezTo>
                  <a:pt x="309" y="64"/>
                  <a:pt x="357" y="86"/>
                  <a:pt x="392" y="120"/>
                </a:cubicBezTo>
                <a:cubicBezTo>
                  <a:pt x="392" y="120"/>
                  <a:pt x="392" y="121"/>
                  <a:pt x="392" y="121"/>
                </a:cubicBezTo>
                <a:lnTo>
                  <a:pt x="400" y="128"/>
                </a:lnTo>
                <a:lnTo>
                  <a:pt x="352" y="128"/>
                </a:lnTo>
                <a:cubicBezTo>
                  <a:pt x="334" y="128"/>
                  <a:pt x="320" y="142"/>
                  <a:pt x="320" y="160"/>
                </a:cubicBezTo>
                <a:cubicBezTo>
                  <a:pt x="320" y="178"/>
                  <a:pt x="334" y="192"/>
                  <a:pt x="352" y="192"/>
                </a:cubicBezTo>
                <a:lnTo>
                  <a:pt x="480" y="192"/>
                </a:lnTo>
                <a:cubicBezTo>
                  <a:pt x="498" y="192"/>
                  <a:pt x="512" y="178"/>
                  <a:pt x="512" y="160"/>
                </a:cubicBezTo>
                <a:lnTo>
                  <a:pt x="512" y="32"/>
                </a:lnTo>
                <a:cubicBezTo>
                  <a:pt x="512" y="14"/>
                  <a:pt x="498" y="0"/>
                  <a:pt x="480" y="0"/>
                </a:cubicBezTo>
                <a:cubicBezTo>
                  <a:pt x="462" y="0"/>
                  <a:pt x="448" y="14"/>
                  <a:pt x="448" y="32"/>
                </a:cubicBezTo>
                <a:lnTo>
                  <a:pt x="448" y="85"/>
                </a:lnTo>
                <a:lnTo>
                  <a:pt x="437" y="75"/>
                </a:lnTo>
                <a:cubicBezTo>
                  <a:pt x="391" y="29"/>
                  <a:pt x="327" y="0"/>
                  <a:pt x="256" y="0"/>
                </a:cubicBezTo>
                <a:cubicBezTo>
                  <a:pt x="127" y="0"/>
                  <a:pt x="20" y="95"/>
                  <a:pt x="3" y="220"/>
                </a:cubicBezTo>
                <a:cubicBezTo>
                  <a:pt x="0" y="237"/>
                  <a:pt x="12" y="253"/>
                  <a:pt x="30" y="256"/>
                </a:cubicBezTo>
                <a:cubicBezTo>
                  <a:pt x="47" y="258"/>
                  <a:pt x="63" y="246"/>
                  <a:pt x="66" y="229"/>
                </a:cubicBezTo>
                <a:close/>
                <a:moveTo>
                  <a:pt x="509" y="293"/>
                </a:moveTo>
                <a:cubicBezTo>
                  <a:pt x="512" y="275"/>
                  <a:pt x="500" y="259"/>
                  <a:pt x="482" y="256"/>
                </a:cubicBezTo>
                <a:cubicBezTo>
                  <a:pt x="465" y="254"/>
                  <a:pt x="449" y="266"/>
                  <a:pt x="446" y="283"/>
                </a:cubicBezTo>
                <a:cubicBezTo>
                  <a:pt x="433" y="376"/>
                  <a:pt x="353" y="448"/>
                  <a:pt x="256" y="448"/>
                </a:cubicBezTo>
                <a:cubicBezTo>
                  <a:pt x="203" y="448"/>
                  <a:pt x="155" y="426"/>
                  <a:pt x="120" y="392"/>
                </a:cubicBezTo>
                <a:cubicBezTo>
                  <a:pt x="120" y="392"/>
                  <a:pt x="120" y="391"/>
                  <a:pt x="120" y="391"/>
                </a:cubicBezTo>
                <a:lnTo>
                  <a:pt x="112" y="384"/>
                </a:lnTo>
                <a:lnTo>
                  <a:pt x="160" y="384"/>
                </a:lnTo>
                <a:cubicBezTo>
                  <a:pt x="178" y="384"/>
                  <a:pt x="192" y="370"/>
                  <a:pt x="192" y="352"/>
                </a:cubicBezTo>
                <a:cubicBezTo>
                  <a:pt x="192" y="334"/>
                  <a:pt x="178" y="320"/>
                  <a:pt x="160" y="320"/>
                </a:cubicBezTo>
                <a:lnTo>
                  <a:pt x="32" y="320"/>
                </a:lnTo>
                <a:cubicBezTo>
                  <a:pt x="24" y="320"/>
                  <a:pt x="15" y="323"/>
                  <a:pt x="9" y="330"/>
                </a:cubicBezTo>
                <a:cubicBezTo>
                  <a:pt x="3" y="336"/>
                  <a:pt x="0" y="344"/>
                  <a:pt x="0" y="352"/>
                </a:cubicBezTo>
                <a:lnTo>
                  <a:pt x="1" y="479"/>
                </a:lnTo>
                <a:cubicBezTo>
                  <a:pt x="1" y="497"/>
                  <a:pt x="16" y="511"/>
                  <a:pt x="33" y="511"/>
                </a:cubicBezTo>
                <a:cubicBezTo>
                  <a:pt x="51" y="511"/>
                  <a:pt x="65" y="496"/>
                  <a:pt x="65" y="479"/>
                </a:cubicBezTo>
                <a:lnTo>
                  <a:pt x="65" y="427"/>
                </a:lnTo>
                <a:lnTo>
                  <a:pt x="75" y="437"/>
                </a:lnTo>
                <a:cubicBezTo>
                  <a:pt x="122" y="483"/>
                  <a:pt x="186" y="512"/>
                  <a:pt x="256" y="512"/>
                </a:cubicBezTo>
                <a:cubicBezTo>
                  <a:pt x="385" y="512"/>
                  <a:pt x="492" y="417"/>
                  <a:pt x="509" y="293"/>
                </a:cubicBezTo>
                <a:close/>
              </a:path>
            </a:pathLst>
          </a:custGeom>
          <a:solidFill>
            <a:srgbClr val="C62828"/>
          </a:solidFill>
          <a:ln>
            <a:noFill/>
          </a:ln>
        </p:spPr>
      </p:sp>
      <p:sp>
        <p:nvSpPr>
          <p:cNvPr id="45" name="痛点2字"/>
          <p:cNvSpPr txBox="1"/>
          <p:nvPr/>
        </p:nvSpPr>
        <p:spPr>
          <a:xfrm>
            <a:off x="4749800" y="4927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050" b="1">
                <a:solidFill>
                  <a:srgbClr val="8C1D18"/>
                </a:solidFill>
                <a:latin typeface="思源黑体 CN Medium"/>
                <a:ea typeface="思源黑体 CN Medium"/>
              </a:rPr>
              <a:t>信息损耗：</a:t>
            </a:r>
            <a:r>
              <a:rPr lang="en-US" sz="1050">
                <a:solidFill>
                  <a:srgbClr val="8C1D18"/>
                </a:solidFill>
                <a:latin typeface="思源黑体 CN Medium"/>
                <a:ea typeface="思源黑体 CN Medium"/>
              </a:rPr>
              <a:t>环节间传递延迟、失真、遗漏</a:t>
            </a:r>
            <a:endParaRPr lang="en-US" sz="1050"/>
          </a:p>
        </p:txBody>
      </p:sp>
      <p:sp>
        <p:nvSpPr>
          <p:cNvPr id="46" name="痛点3"/>
          <p:cNvSpPr/>
          <p:nvPr/>
        </p:nvSpPr>
        <p:spPr>
          <a:xfrm>
            <a:off x="8089900" y="4927600"/>
            <a:ext cx="3594100" cy="457200"/>
          </a:xfrm>
          <a:prstGeom prst="roundRect">
            <a:avLst>
              <a:gd name="adj" fmla="val 16000"/>
            </a:avLst>
          </a:prstGeom>
          <a:solidFill>
            <a:srgbClr val="FDECEA"/>
          </a:solidFill>
          <a:ln w="12700">
            <a:solidFill>
              <a:srgbClr val="E5A09A"/>
            </a:solidFill>
          </a:ln>
        </p:spPr>
      </p:sp>
      <p:sp>
        <p:nvSpPr>
          <p:cNvPr id="47" name="痛点3图标"/>
          <p:cNvSpPr/>
          <p:nvPr/>
        </p:nvSpPr>
        <p:spPr>
          <a:xfrm>
            <a:off x="8267700" y="50546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576" h="512">
                <a:moveTo>
                  <a:pt x="41" y="-25"/>
                </a:moveTo>
                <a:cubicBezTo>
                  <a:pt x="32" y="-34"/>
                  <a:pt x="16" y="-34"/>
                  <a:pt x="7" y="-25"/>
                </a:cubicBezTo>
                <a:cubicBezTo>
                  <a:pt x="-2" y="-15"/>
                  <a:pt x="-2" y="0"/>
                  <a:pt x="7" y="9"/>
                </a:cubicBezTo>
                <a:lnTo>
                  <a:pt x="535" y="537"/>
                </a:lnTo>
                <a:cubicBezTo>
                  <a:pt x="544" y="547"/>
                  <a:pt x="560" y="547"/>
                  <a:pt x="569" y="537"/>
                </a:cubicBezTo>
                <a:cubicBezTo>
                  <a:pt x="578" y="528"/>
                  <a:pt x="578" y="513"/>
                  <a:pt x="569" y="503"/>
                </a:cubicBezTo>
                <a:lnTo>
                  <a:pt x="312" y="246"/>
                </a:lnTo>
                <a:cubicBezTo>
                  <a:pt x="367" y="235"/>
                  <a:pt x="408" y="186"/>
                  <a:pt x="408" y="128"/>
                </a:cubicBezTo>
                <a:cubicBezTo>
                  <a:pt x="408" y="62"/>
                  <a:pt x="354" y="8"/>
                  <a:pt x="288" y="8"/>
                </a:cubicBezTo>
                <a:cubicBezTo>
                  <a:pt x="230" y="8"/>
                  <a:pt x="181" y="49"/>
                  <a:pt x="170" y="104"/>
                </a:cubicBezTo>
                <a:lnTo>
                  <a:pt x="41" y="-25"/>
                </a:lnTo>
                <a:close/>
                <a:moveTo>
                  <a:pt x="236" y="305"/>
                </a:moveTo>
                <a:cubicBezTo>
                  <a:pt x="148" y="317"/>
                  <a:pt x="80" y="392"/>
                  <a:pt x="80" y="482"/>
                </a:cubicBezTo>
                <a:cubicBezTo>
                  <a:pt x="80" y="499"/>
                  <a:pt x="93" y="512"/>
                  <a:pt x="110" y="512"/>
                </a:cubicBezTo>
                <a:lnTo>
                  <a:pt x="442" y="512"/>
                </a:lnTo>
                <a:lnTo>
                  <a:pt x="236" y="305"/>
                </a:lnTo>
                <a:close/>
              </a:path>
            </a:pathLst>
          </a:custGeom>
          <a:solidFill>
            <a:srgbClr val="C62828"/>
          </a:solidFill>
          <a:ln>
            <a:noFill/>
          </a:ln>
        </p:spPr>
      </p:sp>
      <p:sp>
        <p:nvSpPr>
          <p:cNvPr id="48" name="痛点3字"/>
          <p:cNvSpPr txBox="1"/>
          <p:nvPr/>
        </p:nvSpPr>
        <p:spPr>
          <a:xfrm>
            <a:off x="8547100" y="4927600"/>
            <a:ext cx="3048000" cy="457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050" b="1">
                <a:solidFill>
                  <a:srgbClr val="8C1D18"/>
                </a:solidFill>
                <a:latin typeface="思源黑体 CN Medium"/>
                <a:ea typeface="思源黑体 CN Medium"/>
              </a:rPr>
              <a:t>经验孤岛：</a:t>
            </a:r>
            <a:r>
              <a:rPr lang="en-US" sz="1050">
                <a:solidFill>
                  <a:srgbClr val="8C1D18"/>
                </a:solidFill>
                <a:latin typeface="思源黑体 CN Medium"/>
                <a:ea typeface="思源黑体 CN Medium"/>
              </a:rPr>
              <a:t>经验无法数字化积累与复用</a:t>
            </a:r>
            <a:endParaRPr lang="en-US" sz="1050"/>
          </a:p>
        </p:txBody>
      </p:sp>
      <p:sp>
        <p:nvSpPr>
          <p:cNvPr id="49" name="底部横幅"/>
          <p:cNvSpPr/>
          <p:nvPr/>
        </p:nvSpPr>
        <p:spPr>
          <a:xfrm>
            <a:off x="508000" y="5613400"/>
            <a:ext cx="11176000" cy="736600"/>
          </a:xfrm>
          <a:prstGeom prst="roundRect">
            <a:avLst>
              <a:gd name="adj" fmla="val 10000"/>
            </a:avLst>
          </a:prstGeom>
          <a:solidFill>
            <a:srgbClr val="4472C4"/>
          </a:solidFill>
          <a:ln>
            <a:noFill/>
          </a:ln>
          <a:effectLst>
            <a:outerShdw blurRad="101600" dist="38100" dir="5400000" algn="bl" rotWithShape="0">
              <a:srgbClr val="4472C4">
                <a:alpha val="20000"/>
              </a:srgbClr>
            </a:outerShdw>
          </a:effectLst>
        </p:spPr>
      </p:sp>
      <p:sp>
        <p:nvSpPr>
          <p:cNvPr id="50" name="底部横幅左"/>
          <p:cNvSpPr txBox="1"/>
          <p:nvPr/>
        </p:nvSpPr>
        <p:spPr>
          <a:xfrm>
            <a:off x="812800" y="5613400"/>
            <a:ext cx="5334000" cy="736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400" b="1">
                <a:solidFill>
                  <a:srgbClr val="FFFFFF"/>
                </a:solidFill>
                <a:latin typeface="思源黑体 CN Bold"/>
                <a:ea typeface="思源黑体 CN Bold"/>
              </a:rPr>
              <a:t>两只拦路虎：硬件贵且重 × 流程慢且散</a:t>
            </a:r>
            <a:endParaRPr lang="en-US" sz="1400"/>
          </a:p>
        </p:txBody>
      </p:sp>
      <p:sp>
        <p:nvSpPr>
          <p:cNvPr id="51" name="底部横幅箭头"/>
          <p:cNvSpPr txBox="1"/>
          <p:nvPr/>
        </p:nvSpPr>
        <p:spPr>
          <a:xfrm>
            <a:off x="6096000" y="5740400"/>
            <a:ext cx="406400" cy="482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2600" b="1">
                <a:solidFill>
                  <a:srgbClr val="FFD966"/>
                </a:solidFill>
                <a:latin typeface="Arial" panose="020B0604020202020204"/>
                <a:ea typeface="Arial" panose="020B0604020202020204"/>
              </a:rPr>
              <a:t>→</a:t>
            </a:r>
            <a:endParaRPr lang="en-US" sz="2600"/>
          </a:p>
        </p:txBody>
      </p:sp>
      <p:sp>
        <p:nvSpPr>
          <p:cNvPr id="52" name="底部横幅右"/>
          <p:cNvSpPr txBox="1"/>
          <p:nvPr/>
        </p:nvSpPr>
        <p:spPr>
          <a:xfrm>
            <a:off x="6654800" y="5613400"/>
            <a:ext cx="4826000" cy="736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150" b="1">
                <a:solidFill>
                  <a:srgbClr val="FFFFFF"/>
                </a:solidFill>
                <a:latin typeface="思源黑体 CN Medium"/>
                <a:ea typeface="思源黑体 CN Medium"/>
              </a:rPr>
              <a:t>破局方向：</a:t>
            </a:r>
            <a:r>
              <a:rPr lang="en-US" sz="1150">
                <a:solidFill>
                  <a:srgbClr val="FFFFFF"/>
                </a:solidFill>
                <a:latin typeface="思源黑体 CN Medium"/>
                <a:ea typeface="思源黑体 CN Medium"/>
              </a:rPr>
              <a:t>架构创新（破时序同步）· 智能升级（LLM Agent全链路）· 效率革命（天级→分钟级）</a:t>
            </a:r>
            <a:endParaRPr lang="en-US" sz="1150"/>
          </a:p>
        </p:txBody>
      </p:sp>
      <p:sp>
        <p:nvSpPr>
          <p:cNvPr id="53" name="文本框 40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1"/>
          <p:cNvPicPr/>
          <p:nvPr/>
        </p:nvPicPr>
        <p:blipFill>
          <a:blip r:embed="rId1"/>
          <a:stretch>
            <a:fillRect/>
          </a:stretch>
        </p:blipFill>
        <p:spPr>
          <a:xfrm>
            <a:off x="5905500" y="1682750"/>
            <a:ext cx="5786120" cy="5072380"/>
          </a:xfrm>
          <a:prstGeom prst="rect">
            <a:avLst/>
          </a:prstGeom>
          <a:ln>
            <a:noFill/>
          </a:ln>
        </p:spPr>
      </p:pic>
      <p:sp>
        <p:nvSpPr>
          <p:cNvPr id="3" name="Rectangle 36"/>
          <p:cNvSpPr txBox="1"/>
          <p:nvPr/>
        </p:nvSpPr>
        <p:spPr>
          <a:xfrm>
            <a:off x="764540" y="523240"/>
            <a:ext cx="2743200" cy="3695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2400">
                <a:solidFill>
                  <a:srgbClr val="0070C0"/>
                </a:solidFill>
                <a:latin typeface="思源黑体 CN Bold"/>
                <a:ea typeface="思源黑体 CN Bold"/>
              </a:rPr>
              <a:t>专利布局方向和规划</a:t>
            </a:r>
            <a:endParaRPr 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5007610" y="67564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67691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sp>
        <p:nvSpPr>
          <p:cNvPr id="6" name="根节点"/>
          <p:cNvSpPr/>
          <p:nvPr/>
        </p:nvSpPr>
        <p:spPr>
          <a:xfrm>
            <a:off x="937260" y="2063750"/>
            <a:ext cx="1219200" cy="736600"/>
          </a:xfrm>
          <a:prstGeom prst="roundRect">
            <a:avLst>
              <a:gd name="adj" fmla="val 16000"/>
            </a:avLst>
          </a:prstGeom>
          <a:solidFill>
            <a:srgbClr val="1F4E79"/>
          </a:solidFill>
          <a:ln>
            <a:noFill/>
          </a:ln>
          <a:effectLst>
            <a:outerShdw blurRad="76200" dist="25400" dir="5400000" algn="bl" rotWithShape="0">
              <a:srgbClr val="1F4E79">
                <a:alpha val="20000"/>
              </a:srgbClr>
            </a:outerShdw>
          </a:effectLst>
        </p:spPr>
      </p:sp>
      <p:sp>
        <p:nvSpPr>
          <p:cNvPr id="7" name="根节点字"/>
          <p:cNvSpPr txBox="1"/>
          <p:nvPr/>
        </p:nvSpPr>
        <p:spPr>
          <a:xfrm>
            <a:off x="988060" y="2114550"/>
            <a:ext cx="1117600" cy="635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50" b="1">
                <a:solidFill>
                  <a:srgbClr val="FFFFFF"/>
                </a:solidFill>
                <a:latin typeface="思源黑体 CN Bold"/>
                <a:ea typeface="思源黑体 CN Bold"/>
              </a:rPr>
              <a:t>智驾HIL测试</a:t>
            </a:r>
            <a:endParaRPr lang="en-US" sz="1050"/>
          </a:p>
          <a:p>
            <a:pPr algn="ctr">
              <a:lnSpc>
                <a:spcPct val="130000"/>
              </a:lnSpc>
            </a:pPr>
            <a:r>
              <a:rPr lang="en-US" sz="1050" b="1">
                <a:solidFill>
                  <a:srgbClr val="FFFFFF"/>
                </a:solidFill>
                <a:latin typeface="思源黑体 CN Bold"/>
                <a:ea typeface="思源黑体 CN Bold"/>
              </a:rPr>
              <a:t>专利布局</a:t>
            </a:r>
            <a:endParaRPr lang="en-US" sz="1050"/>
          </a:p>
          <a:p>
            <a:pPr algn="ctr">
              <a:lnSpc>
                <a:spcPct val="130000"/>
              </a:lnSpc>
            </a:pPr>
            <a:r>
              <a:rPr lang="en-US" sz="750" b="1">
                <a:solidFill>
                  <a:srgbClr val="FFFFFF"/>
                </a:solidFill>
                <a:latin typeface="思源黑体 CN Bold"/>
                <a:ea typeface="思源黑体 CN Bold"/>
              </a:rPr>
              <a:t>一体两面·一横一纵</a:t>
            </a:r>
            <a:endParaRPr lang="en-US" sz="1050"/>
          </a:p>
        </p:txBody>
      </p:sp>
      <p:sp>
        <p:nvSpPr>
          <p:cNvPr id="8" name="连线根到A"/>
          <p:cNvSpPr/>
          <p:nvPr/>
        </p:nvSpPr>
        <p:spPr>
          <a:xfrm>
            <a:off x="2156460" y="1885950"/>
            <a:ext cx="431800" cy="546100"/>
          </a:xfrm>
          <a:custGeom>
            <a:avLst/>
            <a:gdLst/>
            <a:ahLst/>
            <a:cxnLst/>
            <a:rect l="l" t="t" r="r" b="b"/>
            <a:pathLst>
              <a:path w="34" h="43">
                <a:moveTo>
                  <a:pt x="0" y="43"/>
                </a:moveTo>
                <a:lnTo>
                  <a:pt x="17" y="43"/>
                </a:lnTo>
                <a:lnTo>
                  <a:pt x="17" y="0"/>
                </a:lnTo>
                <a:lnTo>
                  <a:pt x="34" y="0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9" name="连线根到B"/>
          <p:cNvSpPr/>
          <p:nvPr/>
        </p:nvSpPr>
        <p:spPr>
          <a:xfrm>
            <a:off x="2156460" y="2432050"/>
            <a:ext cx="431800" cy="546100"/>
          </a:xfrm>
          <a:custGeom>
            <a:avLst/>
            <a:gdLst/>
            <a:ahLst/>
            <a:cxnLst/>
            <a:rect l="l" t="t" r="r" b="b"/>
            <a:pathLst>
              <a:path w="34" h="43">
                <a:moveTo>
                  <a:pt x="0" y="0"/>
                </a:moveTo>
                <a:lnTo>
                  <a:pt x="17" y="0"/>
                </a:lnTo>
                <a:lnTo>
                  <a:pt x="17" y="43"/>
                </a:lnTo>
                <a:lnTo>
                  <a:pt x="34" y="43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10" name="节点A"/>
          <p:cNvSpPr/>
          <p:nvPr/>
        </p:nvSpPr>
        <p:spPr>
          <a:xfrm>
            <a:off x="2588260" y="1631950"/>
            <a:ext cx="1676400" cy="508000"/>
          </a:xfrm>
          <a:prstGeom prst="roundRect">
            <a:avLst>
              <a:gd name="adj" fmla="val 12000"/>
            </a:avLst>
          </a:prstGeom>
          <a:solidFill>
            <a:srgbClr val="4472C4"/>
          </a:solidFill>
          <a:ln>
            <a:noFill/>
          </a:ln>
          <a:effectLst>
            <a:outerShdw blurRad="63500" dist="25400" dir="5400000" algn="bl" rotWithShape="0">
              <a:srgbClr val="4472C4">
                <a:alpha val="20000"/>
              </a:srgbClr>
            </a:outerShdw>
          </a:effectLst>
        </p:spPr>
      </p:sp>
      <p:sp>
        <p:nvSpPr>
          <p:cNvPr id="11" name="节点A字"/>
          <p:cNvSpPr txBox="1"/>
          <p:nvPr/>
        </p:nvSpPr>
        <p:spPr>
          <a:xfrm>
            <a:off x="2664460" y="1682750"/>
            <a:ext cx="1524000" cy="406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50" b="1">
                <a:solidFill>
                  <a:srgbClr val="FFFFFF"/>
                </a:solidFill>
                <a:latin typeface="思源黑体 CN Bold"/>
                <a:ea typeface="思源黑体 CN Bold"/>
              </a:rPr>
              <a:t>技术方向A</a:t>
            </a:r>
            <a:endParaRPr lang="en-US" sz="1050"/>
          </a:p>
          <a:p>
            <a:pPr algn="ctr">
              <a:lnSpc>
                <a:spcPct val="130000"/>
              </a:lnSpc>
            </a:pPr>
            <a:r>
              <a:rPr lang="en-US" sz="800" b="1">
                <a:solidFill>
                  <a:srgbClr val="FFFFFF"/>
                </a:solidFill>
                <a:latin typeface="思源黑体 CN Bold"/>
                <a:ea typeface="思源黑体 CN Bold"/>
              </a:rPr>
              <a:t>硬件层·轻量化台架</a:t>
            </a:r>
            <a:endParaRPr lang="en-US" sz="1050"/>
          </a:p>
        </p:txBody>
      </p:sp>
      <p:sp>
        <p:nvSpPr>
          <p:cNvPr id="12" name="节点B"/>
          <p:cNvSpPr/>
          <p:nvPr/>
        </p:nvSpPr>
        <p:spPr>
          <a:xfrm>
            <a:off x="2588260" y="2724150"/>
            <a:ext cx="1676400" cy="508000"/>
          </a:xfrm>
          <a:prstGeom prst="roundRect">
            <a:avLst>
              <a:gd name="adj" fmla="val 12000"/>
            </a:avLst>
          </a:prstGeom>
          <a:solidFill>
            <a:srgbClr val="ED7D31"/>
          </a:solidFill>
          <a:ln>
            <a:noFill/>
          </a:ln>
          <a:effectLst>
            <a:outerShdw blurRad="63500" dist="25400" dir="5400000" algn="bl" rotWithShape="0">
              <a:srgbClr val="ED7D31">
                <a:alpha val="20000"/>
              </a:srgbClr>
            </a:outerShdw>
          </a:effectLst>
        </p:spPr>
      </p:sp>
      <p:sp>
        <p:nvSpPr>
          <p:cNvPr id="13" name="节点B字"/>
          <p:cNvSpPr txBox="1"/>
          <p:nvPr/>
        </p:nvSpPr>
        <p:spPr>
          <a:xfrm>
            <a:off x="2664460" y="2774950"/>
            <a:ext cx="1524000" cy="406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50" b="1">
                <a:solidFill>
                  <a:srgbClr val="FFFFFF"/>
                </a:solidFill>
                <a:latin typeface="思源黑体 CN Bold"/>
                <a:ea typeface="思源黑体 CN Bold"/>
              </a:rPr>
              <a:t>技术方向B</a:t>
            </a:r>
            <a:endParaRPr lang="en-US" sz="1050"/>
          </a:p>
          <a:p>
            <a:pPr algn="ctr">
              <a:lnSpc>
                <a:spcPct val="130000"/>
              </a:lnSpc>
            </a:pPr>
            <a:r>
              <a:rPr lang="en-US" sz="800" b="1">
                <a:solidFill>
                  <a:srgbClr val="FFFFFF"/>
                </a:solidFill>
                <a:latin typeface="思源黑体 CN Bold"/>
                <a:ea typeface="思源黑体 CN Bold"/>
              </a:rPr>
              <a:t>流程层·智能编排</a:t>
            </a:r>
            <a:endParaRPr lang="en-US" sz="1050"/>
          </a:p>
        </p:txBody>
      </p:sp>
      <p:sp>
        <p:nvSpPr>
          <p:cNvPr id="14" name="连线A到A1"/>
          <p:cNvSpPr/>
          <p:nvPr/>
        </p:nvSpPr>
        <p:spPr>
          <a:xfrm>
            <a:off x="4264660" y="1606550"/>
            <a:ext cx="279400" cy="279400"/>
          </a:xfrm>
          <a:custGeom>
            <a:avLst/>
            <a:gdLst/>
            <a:ahLst/>
            <a:cxnLst/>
            <a:rect l="l" t="t" r="r" b="b"/>
            <a:pathLst>
              <a:path w="22" h="22">
                <a:moveTo>
                  <a:pt x="0" y="22"/>
                </a:moveTo>
                <a:lnTo>
                  <a:pt x="11" y="22"/>
                </a:lnTo>
                <a:lnTo>
                  <a:pt x="11" y="0"/>
                </a:lnTo>
                <a:lnTo>
                  <a:pt x="22" y="0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15" name="连线A到A2"/>
          <p:cNvSpPr/>
          <p:nvPr/>
        </p:nvSpPr>
        <p:spPr>
          <a:xfrm>
            <a:off x="4264660" y="1885950"/>
            <a:ext cx="279400" cy="304800"/>
          </a:xfrm>
          <a:custGeom>
            <a:avLst/>
            <a:gdLst/>
            <a:ahLst/>
            <a:cxnLst/>
            <a:rect l="l" t="t" r="r" b="b"/>
            <a:pathLst>
              <a:path w="22" h="24">
                <a:moveTo>
                  <a:pt x="0" y="0"/>
                </a:moveTo>
                <a:lnTo>
                  <a:pt x="11" y="0"/>
                </a:lnTo>
                <a:lnTo>
                  <a:pt x="11" y="24"/>
                </a:lnTo>
                <a:lnTo>
                  <a:pt x="22" y="24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16" name="连线A到A3"/>
          <p:cNvSpPr/>
          <p:nvPr/>
        </p:nvSpPr>
        <p:spPr>
          <a:xfrm>
            <a:off x="4264660" y="1885950"/>
            <a:ext cx="279400" cy="609600"/>
          </a:xfrm>
          <a:custGeom>
            <a:avLst/>
            <a:gdLst/>
            <a:ahLst/>
            <a:cxnLst/>
            <a:rect l="l" t="t" r="r" b="b"/>
            <a:pathLst>
              <a:path w="22" h="48">
                <a:moveTo>
                  <a:pt x="0" y="0"/>
                </a:moveTo>
                <a:lnTo>
                  <a:pt x="11" y="0"/>
                </a:lnTo>
                <a:lnTo>
                  <a:pt x="11" y="48"/>
                </a:lnTo>
                <a:lnTo>
                  <a:pt x="22" y="48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17" name="节点A1"/>
          <p:cNvSpPr/>
          <p:nvPr/>
        </p:nvSpPr>
        <p:spPr>
          <a:xfrm>
            <a:off x="4544060" y="15557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D9E2F3"/>
          </a:solidFill>
          <a:ln>
            <a:noFill/>
          </a:ln>
        </p:spPr>
      </p:sp>
      <p:sp>
        <p:nvSpPr>
          <p:cNvPr id="18" name="节点A1字"/>
          <p:cNvSpPr txBox="1"/>
          <p:nvPr/>
        </p:nvSpPr>
        <p:spPr>
          <a:xfrm>
            <a:off x="4544060" y="15557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1F4E79"/>
                </a:solidFill>
                <a:latin typeface="思源黑体 CN Medium"/>
                <a:ea typeface="思源黑体 CN Medium"/>
              </a:rPr>
              <a:t>A1 三方联合仿真系统</a:t>
            </a:r>
            <a:endParaRPr lang="en-US" sz="950"/>
          </a:p>
        </p:txBody>
      </p:sp>
      <p:sp>
        <p:nvSpPr>
          <p:cNvPr id="19" name="节点A2"/>
          <p:cNvSpPr/>
          <p:nvPr/>
        </p:nvSpPr>
        <p:spPr>
          <a:xfrm>
            <a:off x="4544060" y="18605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D9E2F3"/>
          </a:solidFill>
          <a:ln>
            <a:noFill/>
          </a:ln>
        </p:spPr>
      </p:sp>
      <p:sp>
        <p:nvSpPr>
          <p:cNvPr id="20" name="节点A2字"/>
          <p:cNvSpPr txBox="1"/>
          <p:nvPr/>
        </p:nvSpPr>
        <p:spPr>
          <a:xfrm>
            <a:off x="4544060" y="18605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1F4E79"/>
                </a:solidFill>
                <a:latin typeface="思源黑体 CN Medium"/>
                <a:ea typeface="思源黑体 CN Medium"/>
              </a:rPr>
              <a:t>A2 异构工具时序同步</a:t>
            </a:r>
            <a:endParaRPr lang="en-US" sz="950"/>
          </a:p>
        </p:txBody>
      </p:sp>
      <p:sp>
        <p:nvSpPr>
          <p:cNvPr id="21" name="节点A3"/>
          <p:cNvSpPr/>
          <p:nvPr/>
        </p:nvSpPr>
        <p:spPr>
          <a:xfrm>
            <a:off x="4544060" y="21653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D9E2F3"/>
          </a:solidFill>
          <a:ln>
            <a:noFill/>
          </a:ln>
        </p:spPr>
      </p:sp>
      <p:sp>
        <p:nvSpPr>
          <p:cNvPr id="22" name="节点A3字"/>
          <p:cNvSpPr txBox="1"/>
          <p:nvPr/>
        </p:nvSpPr>
        <p:spPr>
          <a:xfrm>
            <a:off x="4544060" y="21653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1F4E79"/>
                </a:solidFill>
                <a:latin typeface="思源黑体 CN Medium"/>
                <a:ea typeface="思源黑体 CN Medium"/>
              </a:rPr>
              <a:t>A3 轻量化台架替代机柜</a:t>
            </a:r>
            <a:endParaRPr lang="en-US" sz="950"/>
          </a:p>
        </p:txBody>
      </p:sp>
      <p:sp>
        <p:nvSpPr>
          <p:cNvPr id="23" name="连线B到B1"/>
          <p:cNvSpPr/>
          <p:nvPr/>
        </p:nvSpPr>
        <p:spPr>
          <a:xfrm>
            <a:off x="4264660" y="2571750"/>
            <a:ext cx="279400" cy="279400"/>
          </a:xfrm>
          <a:custGeom>
            <a:avLst/>
            <a:gdLst/>
            <a:ahLst/>
            <a:cxnLst/>
            <a:rect l="l" t="t" r="r" b="b"/>
            <a:pathLst>
              <a:path w="22" h="22">
                <a:moveTo>
                  <a:pt x="0" y="22"/>
                </a:moveTo>
                <a:lnTo>
                  <a:pt x="11" y="22"/>
                </a:lnTo>
                <a:lnTo>
                  <a:pt x="11" y="0"/>
                </a:lnTo>
                <a:lnTo>
                  <a:pt x="22" y="0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24" name="连线B到B2"/>
          <p:cNvSpPr/>
          <p:nvPr/>
        </p:nvSpPr>
        <p:spPr>
          <a:xfrm>
            <a:off x="4264660" y="2978150"/>
            <a:ext cx="279400" cy="304800"/>
          </a:xfrm>
          <a:custGeom>
            <a:avLst/>
            <a:gdLst/>
            <a:ahLst/>
            <a:cxnLst/>
            <a:rect l="l" t="t" r="r" b="b"/>
            <a:pathLst>
              <a:path w="22" h="24">
                <a:moveTo>
                  <a:pt x="0" y="0"/>
                </a:moveTo>
                <a:lnTo>
                  <a:pt x="11" y="0"/>
                </a:lnTo>
                <a:lnTo>
                  <a:pt x="11" y="24"/>
                </a:lnTo>
                <a:lnTo>
                  <a:pt x="22" y="24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25" name="连线B到B3"/>
          <p:cNvSpPr/>
          <p:nvPr/>
        </p:nvSpPr>
        <p:spPr>
          <a:xfrm flipV="1">
            <a:off x="4264660" y="2973705"/>
            <a:ext cx="279400" cy="77470"/>
          </a:xfrm>
          <a:custGeom>
            <a:avLst/>
            <a:gdLst/>
            <a:ahLst/>
            <a:cxnLst/>
            <a:rect l="l" t="t" r="r" b="b"/>
            <a:pathLst>
              <a:path w="22" h="48">
                <a:moveTo>
                  <a:pt x="0" y="0"/>
                </a:moveTo>
                <a:lnTo>
                  <a:pt x="11" y="0"/>
                </a:lnTo>
                <a:lnTo>
                  <a:pt x="11" y="48"/>
                </a:lnTo>
                <a:lnTo>
                  <a:pt x="22" y="48"/>
                </a:lnTo>
              </a:path>
            </a:pathLst>
          </a:custGeom>
          <a:noFill/>
          <a:ln w="19050" cap="rnd">
            <a:solidFill>
              <a:srgbClr val="7F8FA6"/>
            </a:solidFill>
            <a:round/>
          </a:ln>
        </p:spPr>
      </p:sp>
      <p:sp>
        <p:nvSpPr>
          <p:cNvPr id="26" name="节点B1"/>
          <p:cNvSpPr/>
          <p:nvPr/>
        </p:nvSpPr>
        <p:spPr>
          <a:xfrm>
            <a:off x="4544060" y="25209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FBE5D6"/>
          </a:solidFill>
          <a:ln>
            <a:noFill/>
          </a:ln>
        </p:spPr>
      </p:sp>
      <p:sp>
        <p:nvSpPr>
          <p:cNvPr id="27" name="节点B1字"/>
          <p:cNvSpPr txBox="1"/>
          <p:nvPr/>
        </p:nvSpPr>
        <p:spPr>
          <a:xfrm>
            <a:off x="4544060" y="25209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7C3E10"/>
                </a:solidFill>
                <a:latin typeface="思源黑体 CN Medium"/>
                <a:ea typeface="思源黑体 CN Medium"/>
              </a:rPr>
              <a:t>B1 多Agent自主编排</a:t>
            </a:r>
            <a:endParaRPr lang="en-US" sz="950"/>
          </a:p>
        </p:txBody>
      </p:sp>
      <p:sp>
        <p:nvSpPr>
          <p:cNvPr id="28" name="节点B2"/>
          <p:cNvSpPr/>
          <p:nvPr/>
        </p:nvSpPr>
        <p:spPr>
          <a:xfrm>
            <a:off x="4544060" y="28257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FBE5D6"/>
          </a:solidFill>
          <a:ln>
            <a:noFill/>
          </a:ln>
        </p:spPr>
      </p:sp>
      <p:sp>
        <p:nvSpPr>
          <p:cNvPr id="29" name="节点B2字"/>
          <p:cNvSpPr txBox="1"/>
          <p:nvPr/>
        </p:nvSpPr>
        <p:spPr>
          <a:xfrm>
            <a:off x="4544060" y="28257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7C3E10"/>
                </a:solidFill>
                <a:latin typeface="思源黑体 CN Medium"/>
                <a:ea typeface="思源黑体 CN Medium"/>
              </a:rPr>
              <a:t>B2 安全防护与自愈</a:t>
            </a:r>
            <a:endParaRPr lang="en-US" sz="950"/>
          </a:p>
        </p:txBody>
      </p:sp>
      <p:sp>
        <p:nvSpPr>
          <p:cNvPr id="30" name="节点B3"/>
          <p:cNvSpPr/>
          <p:nvPr/>
        </p:nvSpPr>
        <p:spPr>
          <a:xfrm>
            <a:off x="4544060" y="3130550"/>
            <a:ext cx="1422400" cy="254000"/>
          </a:xfrm>
          <a:prstGeom prst="roundRect">
            <a:avLst>
              <a:gd name="adj" fmla="val 50000"/>
            </a:avLst>
          </a:prstGeom>
          <a:solidFill>
            <a:srgbClr val="FBE5D6"/>
          </a:solidFill>
          <a:ln>
            <a:noFill/>
          </a:ln>
        </p:spPr>
      </p:sp>
      <p:sp>
        <p:nvSpPr>
          <p:cNvPr id="31" name="节点B3字"/>
          <p:cNvSpPr txBox="1"/>
          <p:nvPr/>
        </p:nvSpPr>
        <p:spPr>
          <a:xfrm>
            <a:off x="4544060" y="3130550"/>
            <a:ext cx="1422400" cy="2540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950" b="1">
                <a:solidFill>
                  <a:srgbClr val="7C3E10"/>
                </a:solidFill>
                <a:latin typeface="思源黑体 CN Medium"/>
                <a:ea typeface="思源黑体 CN Medium"/>
              </a:rPr>
              <a:t>B3 持续学习闭环</a:t>
            </a:r>
            <a:endParaRPr lang="en-US" sz="950"/>
          </a:p>
        </p:txBody>
      </p:sp>
      <p:grpSp>
        <p:nvGrpSpPr>
          <p:cNvPr id="51" name="组合 50"/>
          <p:cNvGrpSpPr/>
          <p:nvPr/>
        </p:nvGrpSpPr>
        <p:grpSpPr>
          <a:xfrm>
            <a:off x="381000" y="3717290"/>
            <a:ext cx="7874000" cy="2044700"/>
            <a:chOff x="600" y="4880"/>
            <a:chExt cx="12400" cy="3220"/>
          </a:xfrm>
        </p:grpSpPr>
        <p:sp>
          <p:nvSpPr>
            <p:cNvPr id="32" name="明细框"/>
            <p:cNvSpPr/>
            <p:nvPr/>
          </p:nvSpPr>
          <p:spPr>
            <a:xfrm>
              <a:off x="600" y="4880"/>
              <a:ext cx="12400" cy="3221"/>
            </a:xfrm>
            <a:prstGeom prst="roundRect">
              <a:avLst>
                <a:gd name="adj" fmla="val 3000"/>
              </a:avLst>
            </a:prstGeom>
            <a:solidFill>
              <a:srgbClr val="FFFFFF"/>
            </a:solidFill>
            <a:ln w="19050">
              <a:solidFill>
                <a:srgbClr val="8291DC"/>
              </a:solidFill>
            </a:ln>
          </p:spPr>
        </p:sp>
        <p:sp>
          <p:nvSpPr>
            <p:cNvPr id="33" name="明细框头"/>
            <p:cNvSpPr/>
            <p:nvPr/>
          </p:nvSpPr>
          <p:spPr>
            <a:xfrm>
              <a:off x="600" y="4880"/>
              <a:ext cx="12400" cy="640"/>
            </a:xfrm>
            <a:prstGeom prst="roundRect">
              <a:avLst>
                <a:gd name="adj" fmla="val 3000"/>
              </a:avLst>
            </a:prstGeom>
            <a:solidFill>
              <a:srgbClr val="1F4E79"/>
            </a:solidFill>
            <a:ln>
              <a:noFill/>
            </a:ln>
          </p:spPr>
        </p:sp>
        <p:sp>
          <p:nvSpPr>
            <p:cNvPr id="34" name="明细框头补"/>
            <p:cNvSpPr/>
            <p:nvPr/>
          </p:nvSpPr>
          <p:spPr>
            <a:xfrm>
              <a:off x="600" y="5280"/>
              <a:ext cx="12400" cy="280"/>
            </a:xfrm>
            <a:prstGeom prst="rect">
              <a:avLst/>
            </a:prstGeom>
            <a:solidFill>
              <a:srgbClr val="1F4E79"/>
            </a:solidFill>
            <a:ln>
              <a:noFill/>
            </a:ln>
          </p:spPr>
        </p:sp>
        <p:sp>
          <p:nvSpPr>
            <p:cNvPr id="35" name="明细框标题"/>
            <p:cNvSpPr txBox="1"/>
            <p:nvPr/>
          </p:nvSpPr>
          <p:spPr>
            <a:xfrm>
              <a:off x="840" y="4940"/>
              <a:ext cx="11920" cy="5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 anchor="ctr"/>
            <a:lstStyle/>
            <a:p>
              <a:pPr algn="l">
                <a:lnSpc>
                  <a:spcPct val="120000"/>
                </a:lnSpc>
              </a:pPr>
              <a:r>
                <a:rPr lang="en-US" sz="1200" b="1">
                  <a:solidFill>
                    <a:srgbClr val="FFFFFF"/>
                  </a:solidFill>
                  <a:latin typeface="思源黑体 CN Bold"/>
                  <a:ea typeface="思源黑体 CN Bold"/>
                </a:rPr>
                <a:t>两项专利核心创新点明细（7项）</a:t>
              </a:r>
              <a:endParaRPr lang="en-US" sz="1200"/>
            </a:p>
          </p:txBody>
        </p:sp>
        <p:sp>
          <p:nvSpPr>
            <p:cNvPr id="36" name="明细左"/>
            <p:cNvSpPr txBox="1"/>
            <p:nvPr/>
          </p:nvSpPr>
          <p:spPr>
            <a:xfrm>
              <a:off x="920" y="5720"/>
              <a:ext cx="5920" cy="23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150000"/>
                </a:lnSpc>
              </a:pPr>
              <a:r>
                <a:rPr lang="en-US" sz="950" b="1">
                  <a:solidFill>
                    <a:srgbClr val="1F4E79"/>
                  </a:solidFill>
                  <a:latin typeface="思源黑体 CN Medium"/>
                  <a:ea typeface="思源黑体 CN Medium"/>
                </a:rPr>
                <a:t>专利一（李路）：三方联合仿真轻量化台架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① 双机跨平台硬件拓扑（Win+Ubuntu）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② 三方联合仿真数据流（CANoe-VTD-CarSim）协同机制、信号交互与时序约束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③ 基于Python桥接模块的异构工具集成与数据协同（统一分发·信号转换·时序协调）——核心创新</a:t>
              </a:r>
              <a:endParaRPr lang="en-US" sz="950"/>
            </a:p>
          </p:txBody>
        </p:sp>
        <p:sp>
          <p:nvSpPr>
            <p:cNvPr id="37" name="明细右"/>
            <p:cNvSpPr txBox="1"/>
            <p:nvPr/>
          </p:nvSpPr>
          <p:spPr>
            <a:xfrm>
              <a:off x="7000" y="5720"/>
              <a:ext cx="5920" cy="23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/>
            <a:lstStyle/>
            <a:p>
              <a:pPr>
                <a:lnSpc>
                  <a:spcPct val="150000"/>
                </a:lnSpc>
              </a:pPr>
              <a:r>
                <a:rPr lang="en-US" sz="950" b="1">
                  <a:solidFill>
                    <a:srgbClr val="7C3E10"/>
                  </a:solidFill>
                  <a:latin typeface="思源黑体 CN Medium"/>
                  <a:ea typeface="思源黑体 CN Medium"/>
                </a:rPr>
                <a:t>专利二（李家齐）：LLM Agent全流程自主编排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④ 多LLM Agent全流程自主编排架构（需求/场景/配置/监控/诊断/报告）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⑤ 三级自主权+操作安全防护墙（L1/L2/L3）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⑥ LLM辅助异常在线分类与自愈恢复</a:t>
              </a:r>
              <a:endParaRPr lang="en-US" sz="950"/>
            </a:p>
            <a:p>
              <a:pPr>
                <a:lnSpc>
                  <a:spcPct val="150000"/>
                </a:lnSpc>
              </a:pPr>
              <a:r>
                <a:rPr lang="en-US" sz="950">
                  <a:solidFill>
                    <a:srgbClr val="333333"/>
                  </a:solidFill>
                  <a:latin typeface="思源黑体 CN Medium"/>
                  <a:ea typeface="思源黑体 CN Medium"/>
                </a:rPr>
                <a:t>⑦ 持续学习闭环（经验沉淀·越用越强）</a:t>
              </a:r>
              <a:endParaRPr lang="en-US" sz="950"/>
            </a:p>
          </p:txBody>
        </p:sp>
      </p:grpSp>
      <p:sp>
        <p:nvSpPr>
          <p:cNvPr id="38" name="底部结论条"/>
          <p:cNvSpPr/>
          <p:nvPr/>
        </p:nvSpPr>
        <p:spPr>
          <a:xfrm>
            <a:off x="381000" y="6350000"/>
            <a:ext cx="7874000" cy="406400"/>
          </a:xfrm>
          <a:prstGeom prst="roundRect">
            <a:avLst>
              <a:gd name="adj" fmla="val 50000"/>
            </a:avLst>
          </a:prstGeom>
          <a:solidFill>
            <a:srgbClr val="EAF0FA"/>
          </a:solidFill>
          <a:ln>
            <a:noFill/>
          </a:ln>
        </p:spPr>
      </p:sp>
      <p:sp>
        <p:nvSpPr>
          <p:cNvPr id="39" name="底部结论"/>
          <p:cNvSpPr txBox="1"/>
          <p:nvPr/>
        </p:nvSpPr>
        <p:spPr>
          <a:xfrm>
            <a:off x="584200" y="6350000"/>
            <a:ext cx="7569200" cy="406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000" b="1">
                <a:solidFill>
                  <a:srgbClr val="44546A"/>
                </a:solidFill>
                <a:latin typeface="思源黑体 CN Medium"/>
                <a:ea typeface="思源黑体 CN Medium"/>
              </a:rPr>
              <a:t>差异化壁垒：</a:t>
            </a:r>
            <a:r>
              <a:rPr lang="en-US" sz="1000">
                <a:solidFill>
                  <a:srgbClr val="44546A"/>
                </a:solidFill>
                <a:latin typeface="思源黑体 CN Medium"/>
                <a:ea typeface="思源黑体 CN Medium"/>
              </a:rPr>
              <a:t>行业要么做硬件、要么做单点AI工具，“轻量化台架+全流程Agent编排”一体两面布局，检索范围内尚属空白。</a:t>
            </a:r>
            <a:endParaRPr lang="en-US" sz="1000"/>
          </a:p>
        </p:txBody>
      </p:sp>
      <p:sp>
        <p:nvSpPr>
          <p:cNvPr id="40" name="文本框 17"/>
          <p:cNvSpPr txBox="1"/>
          <p:nvPr/>
        </p:nvSpPr>
        <p:spPr>
          <a:xfrm>
            <a:off x="9190990" y="1205230"/>
            <a:ext cx="2664460" cy="2463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00" b="1">
                <a:solidFill>
                  <a:srgbClr val="000000"/>
                </a:solidFill>
                <a:latin typeface="Arial Narrow"/>
                <a:ea typeface="等线" panose="02010600030101010101" charset="-122"/>
              </a:rPr>
              <a:t>  核心技术</a:t>
            </a:r>
            <a:endParaRPr lang="en-US" sz="1600"/>
          </a:p>
        </p:txBody>
      </p:sp>
      <p:sp>
        <p:nvSpPr>
          <p:cNvPr id="41" name="文本框 8"/>
          <p:cNvSpPr txBox="1"/>
          <p:nvPr/>
        </p:nvSpPr>
        <p:spPr>
          <a:xfrm>
            <a:off x="9255760" y="1615440"/>
            <a:ext cx="1913890" cy="2463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600" b="1">
                <a:solidFill>
                  <a:srgbClr val="000000"/>
                </a:solidFill>
                <a:latin typeface="Arial Narrow"/>
                <a:ea typeface="等线" panose="02010600030101010101" charset="-122"/>
              </a:rPr>
              <a:t>上车/计划上车技术</a:t>
            </a:r>
            <a:endParaRPr lang="en-US" sz="1600"/>
          </a:p>
        </p:txBody>
      </p:sp>
      <p:sp>
        <p:nvSpPr>
          <p:cNvPr id="42" name="文本框 11"/>
          <p:cNvSpPr txBox="1"/>
          <p:nvPr/>
        </p:nvSpPr>
        <p:spPr>
          <a:xfrm>
            <a:off x="8582660" y="3329940"/>
            <a:ext cx="2658110" cy="5689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000" b="1">
                <a:solidFill>
                  <a:srgbClr val="000000"/>
                </a:solidFill>
                <a:latin typeface="MiSans"/>
                <a:ea typeface="MiSans"/>
              </a:rPr>
              <a:t>核心技术</a:t>
            </a: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类型说明：</a:t>
            </a:r>
            <a:endParaRPr lang="en-US" sz="1000"/>
          </a:p>
          <a:p>
            <a:pPr algn="l">
              <a:lnSpc>
                <a:spcPct val="12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1.对项目关键指标有突出贡献的技术对应的专利</a:t>
            </a:r>
            <a:endParaRPr lang="en-US" sz="1000"/>
          </a:p>
          <a:p>
            <a:pPr algn="l">
              <a:lnSpc>
                <a:spcPct val="12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2.商业卖点或技术亮点技术对应的专利</a:t>
            </a:r>
            <a:endParaRPr lang="en-US" sz="1000"/>
          </a:p>
          <a:p>
            <a:pPr algn="l">
              <a:lnSpc>
                <a:spcPct val="12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3.重要平台层级的架构类上车搭载发明专利</a:t>
            </a:r>
            <a:endParaRPr lang="en-US" sz="1000"/>
          </a:p>
        </p:txBody>
      </p:sp>
      <p:sp>
        <p:nvSpPr>
          <p:cNvPr id="43" name="文本框 12"/>
          <p:cNvSpPr txBox="1"/>
          <p:nvPr/>
        </p:nvSpPr>
        <p:spPr>
          <a:xfrm>
            <a:off x="8582660" y="2612390"/>
            <a:ext cx="3881120" cy="69215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r>
              <a:rPr lang="en-US" sz="900" b="1">
                <a:solidFill>
                  <a:srgbClr val="000000"/>
                </a:solidFill>
                <a:latin typeface="MiSans"/>
                <a:ea typeface="MiSans"/>
              </a:rPr>
              <a:t>专利布局</a:t>
            </a:r>
            <a:r>
              <a:rPr lang="en-US" sz="900">
                <a:solidFill>
                  <a:srgbClr val="000000"/>
                </a:solidFill>
                <a:latin typeface="MiSans"/>
                <a:ea typeface="MiSans"/>
              </a:rPr>
              <a:t>说明：</a:t>
            </a:r>
            <a:endParaRPr lang="en-US" sz="900"/>
          </a:p>
          <a:p>
            <a:pPr>
              <a:lnSpc>
                <a:spcPct val="120000"/>
              </a:lnSpc>
            </a:pPr>
            <a:r>
              <a:rPr lang="en-US" sz="900">
                <a:solidFill>
                  <a:srgbClr val="000000"/>
                </a:solidFill>
                <a:latin typeface="MiSans"/>
                <a:ea typeface="MiSans"/>
              </a:rPr>
              <a:t>保护型布局：围绕自身技术，尤其是核心技术、上车技术布局专利；</a:t>
            </a:r>
            <a:endParaRPr lang="en-US" sz="900"/>
          </a:p>
          <a:p>
            <a:pPr>
              <a:lnSpc>
                <a:spcPct val="120000"/>
              </a:lnSpc>
            </a:pPr>
            <a:r>
              <a:rPr lang="en-US" sz="900">
                <a:solidFill>
                  <a:srgbClr val="000000"/>
                </a:solidFill>
                <a:latin typeface="MiSans"/>
                <a:ea typeface="MiSans"/>
              </a:rPr>
              <a:t>竞争型布局：针对竞对技术进行包绕布局；</a:t>
            </a:r>
            <a:endParaRPr lang="en-US" sz="900"/>
          </a:p>
          <a:p>
            <a:pPr>
              <a:lnSpc>
                <a:spcPct val="120000"/>
              </a:lnSpc>
            </a:pPr>
            <a:r>
              <a:rPr lang="en-US" sz="900">
                <a:solidFill>
                  <a:srgbClr val="000000"/>
                </a:solidFill>
                <a:latin typeface="MiSans"/>
                <a:ea typeface="MiSans"/>
              </a:rPr>
              <a:t>储备型布局：对前瞻技术或未来技术提前圈地布局。</a:t>
            </a:r>
            <a:endParaRPr lang="en-US" sz="900"/>
          </a:p>
          <a:p>
            <a:pPr>
              <a:lnSpc>
                <a:spcPts val="1350"/>
              </a:lnSpc>
            </a:pPr>
            <a:r>
              <a:rPr lang="en-US" sz="100">
                <a:solidFill>
                  <a:srgbClr val="000000"/>
                </a:solidFill>
                <a:latin typeface="MiSans"/>
                <a:ea typeface="MiSans"/>
              </a:rPr>
              <a:t> </a:t>
            </a:r>
            <a:endParaRPr lang="en-US" sz="900"/>
          </a:p>
        </p:txBody>
      </p:sp>
      <p:sp>
        <p:nvSpPr>
          <p:cNvPr id="44" name="文本框 25"/>
          <p:cNvSpPr txBox="1"/>
          <p:nvPr/>
        </p:nvSpPr>
        <p:spPr>
          <a:xfrm>
            <a:off x="8582660" y="4085590"/>
            <a:ext cx="3881120" cy="461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1000" b="1">
                <a:solidFill>
                  <a:srgbClr val="000000"/>
                </a:solidFill>
                <a:latin typeface="MiSans"/>
                <a:ea typeface="MiSans"/>
              </a:rPr>
              <a:t>VP专利</a:t>
            </a: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可从以下5个方面挖掘挑选：</a:t>
            </a:r>
            <a:endParaRPr lang="en-US" sz="1000"/>
          </a:p>
          <a:p>
            <a:pPr algn="l"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①商业亮点；②前瞻性技术；③行业优势；</a:t>
            </a:r>
            <a:endParaRPr lang="en-US" sz="1000"/>
          </a:p>
          <a:p>
            <a:pPr algn="l">
              <a:lnSpc>
                <a:spcPct val="10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④行业壁垒；⑤对抗竞争</a:t>
            </a:r>
            <a:endParaRPr lang="en-US" sz="1000"/>
          </a:p>
        </p:txBody>
      </p:sp>
      <p:sp>
        <p:nvSpPr>
          <p:cNvPr id="45" name="文本框 32"/>
          <p:cNvSpPr txBox="1"/>
          <p:nvPr/>
        </p:nvSpPr>
        <p:spPr>
          <a:xfrm>
            <a:off x="8660130" y="4836160"/>
            <a:ext cx="3881120" cy="3073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特别说明：核心技术和vp专利最终由研发和专利工程师</a:t>
            </a:r>
            <a:endParaRPr lang="en-US" sz="1000"/>
          </a:p>
          <a:p>
            <a:pPr>
              <a:lnSpc>
                <a:spcPct val="120000"/>
              </a:lnSpc>
            </a:pPr>
            <a:r>
              <a:rPr lang="en-US" sz="1000">
                <a:solidFill>
                  <a:srgbClr val="000000"/>
                </a:solidFill>
                <a:latin typeface="MiSans"/>
                <a:ea typeface="MiSans"/>
              </a:rPr>
              <a:t>                  共同讨论确定。</a:t>
            </a:r>
            <a:endParaRPr lang="en-US" sz="1000"/>
          </a:p>
        </p:txBody>
      </p:sp>
      <p:pic>
        <p:nvPicPr>
          <p:cNvPr id="46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8625840" y="1129030"/>
            <a:ext cx="400050" cy="410210"/>
          </a:xfrm>
          <a:prstGeom prst="rect">
            <a:avLst/>
          </a:prstGeom>
          <a:ln>
            <a:noFill/>
          </a:ln>
        </p:spPr>
      </p:pic>
      <p:pic>
        <p:nvPicPr>
          <p:cNvPr id="47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8643620" y="1550670"/>
            <a:ext cx="361950" cy="391160"/>
          </a:xfrm>
          <a:prstGeom prst="rect">
            <a:avLst/>
          </a:prstGeom>
          <a:ln>
            <a:noFill/>
          </a:ln>
        </p:spPr>
      </p:pic>
      <p:pic>
        <p:nvPicPr>
          <p:cNvPr id="48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8644890" y="1997710"/>
            <a:ext cx="381000" cy="323850"/>
          </a:xfrm>
          <a:prstGeom prst="rect">
            <a:avLst/>
          </a:prstGeom>
          <a:ln>
            <a:noFill/>
          </a:ln>
        </p:spPr>
      </p:pic>
      <p:sp>
        <p:nvSpPr>
          <p:cNvPr id="49" name="文本框 24"/>
          <p:cNvSpPr txBox="1"/>
          <p:nvPr/>
        </p:nvSpPr>
        <p:spPr>
          <a:xfrm>
            <a:off x="9361170" y="2028190"/>
            <a:ext cx="862330" cy="2463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20000"/>
              </a:lnSpc>
            </a:pPr>
            <a:r>
              <a:rPr lang="en-US" sz="1600" b="1">
                <a:solidFill>
                  <a:srgbClr val="000000"/>
                </a:solidFill>
                <a:latin typeface="Arial Narrow"/>
                <a:ea typeface="等线" panose="02010600030101010101" charset="-122"/>
              </a:rPr>
              <a:t>VP专利</a:t>
            </a:r>
            <a:endParaRPr lang="en-US" sz="1600"/>
          </a:p>
        </p:txBody>
      </p:sp>
      <p:sp>
        <p:nvSpPr>
          <p:cNvPr id="50" name="文本框 40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1"/>
          <p:cNvPicPr/>
          <p:nvPr/>
        </p:nvPicPr>
        <p:blipFill>
          <a:blip r:embed="rId1"/>
          <a:stretch>
            <a:fillRect/>
          </a:stretch>
        </p:blipFill>
        <p:spPr>
          <a:xfrm>
            <a:off x="5905500" y="1682750"/>
            <a:ext cx="5786120" cy="5072380"/>
          </a:xfrm>
          <a:prstGeom prst="rect">
            <a:avLst/>
          </a:prstGeom>
          <a:ln>
            <a:noFill/>
          </a:ln>
        </p:spPr>
      </p:pic>
      <p:sp>
        <p:nvSpPr>
          <p:cNvPr id="3" name="Rectangle 36"/>
          <p:cNvSpPr txBox="1"/>
          <p:nvPr/>
        </p:nvSpPr>
        <p:spPr>
          <a:xfrm>
            <a:off x="764540" y="523240"/>
            <a:ext cx="3962400" cy="3695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2400">
                <a:solidFill>
                  <a:srgbClr val="0070C0"/>
                </a:solidFill>
                <a:latin typeface="思源黑体 CN Bold"/>
                <a:ea typeface="思源黑体 CN Bold"/>
              </a:rPr>
              <a:t>专利布局方向和规划（明细）</a:t>
            </a:r>
            <a:endParaRPr 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5007610" y="67564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67691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graphicFrame>
        <p:nvGraphicFramePr>
          <p:cNvPr id="6" name="表格 7"/>
          <p:cNvGraphicFramePr>
            <a:graphicFrameLocks noGrp="1"/>
          </p:cNvGraphicFramePr>
          <p:nvPr/>
        </p:nvGraphicFramePr>
        <p:xfrm>
          <a:off x="508000" y="1016635"/>
          <a:ext cx="11176000" cy="5627370"/>
        </p:xfrm>
        <a:graphic>
          <a:graphicData uri="http://schemas.openxmlformats.org/drawingml/2006/table">
            <a:tbl>
              <a:tblPr/>
              <a:tblGrid>
                <a:gridCol w="558800"/>
                <a:gridCol w="1676400"/>
                <a:gridCol w="4693920"/>
                <a:gridCol w="1117600"/>
                <a:gridCol w="1341120"/>
                <a:gridCol w="1788160"/>
              </a:tblGrid>
              <a:tr h="457200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序号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所属专利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创新点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挖掘编号（如有）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交底书负责人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计划完成时间</a:t>
                      </a:r>
                      <a:endParaRPr lang="en-US" sz="1200" b="1">
                        <a:solidFill>
                          <a:srgbClr val="FFFFFF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F3D69"/>
                    </a:solidFill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1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 wrap="square" rtlCol="0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000" b="1">
                          <a:solidFill>
                            <a:srgbClr val="1F4E79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专利一：基于总线、场景、车辆动力学三方联合仿真的智驾域控HIL测试系统及方法</a:t>
                      </a:r>
                      <a:endParaRPr lang="en-US" sz="1000" b="1">
                        <a:solidFill>
                          <a:srgbClr val="1F4E79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000" b="1">
                          <a:solidFill>
                            <a:srgbClr val="1F4E79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——解决“测得起”</a:t>
                      </a:r>
                      <a:endParaRPr lang="en-US" sz="1000" b="1">
                        <a:solidFill>
                          <a:srgbClr val="1F4E79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① 双机跨平台硬件拓扑（Win+Ubuntu）与总控机/场景仿真机/动力学仿真机架构设计，以轻量化台架替代传统机柜式HIL平台。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李路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2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② 三方联合仿真数据流（CANoe-VTD-CarSim）协同机制、信号交互与时序约束，实现跨平台多方时序同步与数据协同。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李路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3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③ 基于Python桥接模块的异构工具集成与数据协同：统一分发·信号转换·时序协调，破解多源异构商用工具间的时序同步难题（核心创新）。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李路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4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rowSpan="4">
                  <a:txBody>
                    <a:bodyPr wrap="square" rtlCol="0"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000" b="1">
                          <a:solidFill>
                            <a:srgbClr val="7C3E1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专利二：基于LLM Agent协作的自动驾驶HIL测试全流程自主编排系统</a:t>
                      </a:r>
                      <a:endParaRPr lang="en-US" sz="1000" b="1">
                        <a:solidFill>
                          <a:srgbClr val="7C3E1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000" b="1">
                          <a:solidFill>
                            <a:srgbClr val="7C3E10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——解决“测得快”</a:t>
                      </a:r>
                      <a:endParaRPr lang="en-US" sz="1000" b="1">
                        <a:solidFill>
                          <a:srgbClr val="7C3E10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④ 基于多LLM Agent协作的HIL测试全流程自主编排架构：需求解析、场景编排、台架配置、执行监控、诊断分析、报告生成六大Agent经结构化消息总线实现全流程自主编排。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李家齐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5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⑤ 三级自主权+操作安全防护墙的人机协同机制：L1全自主/L2关键确认/L3人工主导，硬件操作指令下发前强制参数合法性校验，平衡效率与安全。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李家齐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6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⑥ LLM辅助的HIL执行异常在线分类与自适应恢复：区分控制器真故障与总线瞬时抖动，已知问题自动恢复续测，未知问题推理后经人确认学入知识库。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李家齐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7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 vMerge="1"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>
                        <a:lnSpc>
                          <a:spcPct val="130000"/>
                        </a:lnSpc>
                      </a:pPr>
                      <a:r>
                        <a:rPr lang="en-US" sz="10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⑦ 基于执行日志的HIL测试持续学习闭环：每次测试的诊断与修正沉淀为系统经验，优先更新提示模板、示例库、异常知识库等非参数化策略，实现“测一遍聪明一圈”。</a:t>
                      </a:r>
                      <a:endParaRPr lang="en-US" sz="10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李家齐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8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9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3542">
                <a:tc>
                  <a:txBody>
                    <a:bodyPr wrap="square" rtlCol="0"/>
                    <a:lstStyle/>
                    <a:p>
                      <a:pPr algn="ctr"/>
                      <a:r>
                        <a:rPr lang="en-US" sz="1200">
                          <a:solidFill>
                            <a:srgbClr val="333333"/>
                          </a:solidFill>
                          <a:latin typeface="Times New Roman" panose="02020603050405020304"/>
                          <a:ea typeface="Times New Roman" panose="02020603050405020304"/>
                        </a:rPr>
                        <a:t>10</a:t>
                      </a:r>
                      <a:endParaRPr lang="en-US" sz="1200">
                        <a:solidFill>
                          <a:srgbClr val="333333"/>
                        </a:solidFill>
                        <a:latin typeface="Times New Roman" panose="02020603050405020304"/>
                        <a:ea typeface="Times New Roman" panose="02020603050405020304"/>
                      </a:endParaRPr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l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wrap="square" rtlCol="0"/>
                    <a:lstStyle/>
                    <a:p>
                      <a:pPr algn="ctr"/>
                    </a:p>
                  </a:txBody>
                  <a:tcPr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40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1"/>
          <p:cNvPicPr/>
          <p:nvPr/>
        </p:nvPicPr>
        <p:blipFill>
          <a:blip r:embed="rId1"/>
          <a:stretch>
            <a:fillRect/>
          </a:stretch>
        </p:blipFill>
        <p:spPr>
          <a:xfrm>
            <a:off x="5905500" y="1682750"/>
            <a:ext cx="5786120" cy="5072380"/>
          </a:xfrm>
          <a:prstGeom prst="rect">
            <a:avLst/>
          </a:prstGeom>
          <a:ln>
            <a:noFill/>
          </a:ln>
        </p:spPr>
      </p:pic>
      <p:sp>
        <p:nvSpPr>
          <p:cNvPr id="3" name="Rectangle 36"/>
          <p:cNvSpPr txBox="1"/>
          <p:nvPr/>
        </p:nvSpPr>
        <p:spPr>
          <a:xfrm>
            <a:off x="764540" y="523240"/>
            <a:ext cx="1219200" cy="36957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20000"/>
              </a:lnSpc>
            </a:pPr>
            <a:r>
              <a:rPr lang="en-US" sz="2400">
                <a:solidFill>
                  <a:srgbClr val="0070C0"/>
                </a:solidFill>
                <a:latin typeface="思源黑体 CN Bold"/>
                <a:ea typeface="思源黑体 CN Bold"/>
              </a:rPr>
              <a:t>请求支持</a:t>
            </a:r>
            <a:endParaRPr lang="en-US"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5007610" y="67564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67691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sp>
        <p:nvSpPr>
          <p:cNvPr id="6" name="引导语"/>
          <p:cNvSpPr txBox="1"/>
          <p:nvPr/>
        </p:nvSpPr>
        <p:spPr>
          <a:xfrm>
            <a:off x="764540" y="1066800"/>
            <a:ext cx="8890000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/>
          <a:lstStyle/>
          <a:p>
            <a:pPr>
              <a:lnSpc>
                <a:spcPct val="120000"/>
              </a:lnSpc>
            </a:pPr>
            <a:r>
              <a:rPr lang="en-US" sz="1300">
                <a:solidFill>
                  <a:srgbClr val="000000"/>
                </a:solidFill>
                <a:latin typeface="思源黑体 CN Medium"/>
                <a:ea typeface="思源黑体 CN Medium"/>
              </a:rPr>
              <a:t>恳请领导支持三件事，让两项专利快速从“布局”走向“落地”：</a:t>
            </a:r>
            <a:endParaRPr lang="en-US" sz="1300"/>
          </a:p>
        </p:txBody>
      </p:sp>
      <p:sp>
        <p:nvSpPr>
          <p:cNvPr id="7" name="卡片1"/>
          <p:cNvSpPr/>
          <p:nvPr/>
        </p:nvSpPr>
        <p:spPr>
          <a:xfrm>
            <a:off x="635000" y="1549400"/>
            <a:ext cx="3429000" cy="26035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8291DC"/>
            </a:solidFill>
          </a:ln>
          <a:effectLst>
            <a:outerShdw blurRad="101600" dist="38100" dir="5400000" algn="bl" rotWithShape="0">
              <a:srgbClr val="4472C4">
                <a:alpha val="13333"/>
              </a:srgbClr>
            </a:outerShdw>
          </a:effectLst>
        </p:spPr>
      </p:sp>
      <p:sp>
        <p:nvSpPr>
          <p:cNvPr id="8" name="卡片1头"/>
          <p:cNvSpPr/>
          <p:nvPr/>
        </p:nvSpPr>
        <p:spPr>
          <a:xfrm>
            <a:off x="635000" y="1549400"/>
            <a:ext cx="3429000" cy="584200"/>
          </a:xfrm>
          <a:prstGeom prst="roundRect">
            <a:avLst>
              <a:gd name="adj" fmla="val 6000"/>
            </a:avLst>
          </a:prstGeom>
          <a:solidFill>
            <a:srgbClr val="4472C4"/>
          </a:solidFill>
          <a:ln>
            <a:noFill/>
          </a:ln>
        </p:spPr>
      </p:sp>
      <p:sp>
        <p:nvSpPr>
          <p:cNvPr id="9" name="卡片1头补"/>
          <p:cNvSpPr/>
          <p:nvPr/>
        </p:nvSpPr>
        <p:spPr>
          <a:xfrm>
            <a:off x="635000" y="1905000"/>
            <a:ext cx="3429000" cy="254000"/>
          </a:xfrm>
          <a:prstGeom prst="rect">
            <a:avLst/>
          </a:prstGeom>
          <a:solidFill>
            <a:srgbClr val="4472C4"/>
          </a:solidFill>
          <a:ln>
            <a:noFill/>
          </a:ln>
        </p:spPr>
      </p:sp>
      <p:sp>
        <p:nvSpPr>
          <p:cNvPr id="10" name="卡片1标题"/>
          <p:cNvSpPr txBox="1"/>
          <p:nvPr/>
        </p:nvSpPr>
        <p:spPr>
          <a:xfrm>
            <a:off x="787400" y="1663700"/>
            <a:ext cx="3124200" cy="355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500" b="1">
                <a:solidFill>
                  <a:srgbClr val="FFFFFF"/>
                </a:solidFill>
                <a:latin typeface="思源黑体 CN Bold"/>
                <a:ea typeface="思源黑体 CN Bold"/>
              </a:rPr>
              <a:t>① 专利加速</a:t>
            </a:r>
            <a:endParaRPr lang="en-US" sz="1500"/>
          </a:p>
        </p:txBody>
      </p:sp>
      <p:sp>
        <p:nvSpPr>
          <p:cNvPr id="11" name="卡片1正文"/>
          <p:cNvSpPr txBox="1"/>
          <p:nvPr/>
        </p:nvSpPr>
        <p:spPr>
          <a:xfrm>
            <a:off x="838200" y="2311400"/>
            <a:ext cx="3022600" cy="2235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两项专利</a:t>
            </a:r>
            <a:r>
              <a:rPr lang="en-US" sz="1150" b="1">
                <a:solidFill>
                  <a:srgbClr val="333333"/>
                </a:solidFill>
                <a:latin typeface="思源黑体 CN Medium"/>
                <a:ea typeface="思源黑体 CN Medium"/>
              </a:rPr>
              <a:t>同步启动核心申请</a:t>
            </a: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，抢占“轻量化台架+全流程Agent编排”赛道；</a:t>
            </a:r>
            <a:endParaRPr lang="en-US" sz="1150"/>
          </a:p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按核心技术、上车/计划上车技术、VP专利分级推进，尽快形成保护型布局。</a:t>
            </a:r>
            <a:endParaRPr lang="en-US" sz="1150"/>
          </a:p>
        </p:txBody>
      </p:sp>
      <p:sp>
        <p:nvSpPr>
          <p:cNvPr id="12" name="卡片2"/>
          <p:cNvSpPr/>
          <p:nvPr/>
        </p:nvSpPr>
        <p:spPr>
          <a:xfrm>
            <a:off x="4381500" y="1549400"/>
            <a:ext cx="3429000" cy="26035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8291DC"/>
            </a:solidFill>
          </a:ln>
          <a:effectLst>
            <a:outerShdw blurRad="101600" dist="38100" dir="5400000" algn="bl" rotWithShape="0">
              <a:srgbClr val="4472C4">
                <a:alpha val="13333"/>
              </a:srgbClr>
            </a:outerShdw>
          </a:effectLst>
        </p:spPr>
      </p:sp>
      <p:sp>
        <p:nvSpPr>
          <p:cNvPr id="13" name="卡片2头"/>
          <p:cNvSpPr/>
          <p:nvPr/>
        </p:nvSpPr>
        <p:spPr>
          <a:xfrm>
            <a:off x="4381500" y="1549400"/>
            <a:ext cx="3429000" cy="584200"/>
          </a:xfrm>
          <a:prstGeom prst="roundRect">
            <a:avLst>
              <a:gd name="adj" fmla="val 6000"/>
            </a:avLst>
          </a:prstGeom>
          <a:solidFill>
            <a:srgbClr val="4472C4"/>
          </a:solidFill>
          <a:ln>
            <a:noFill/>
          </a:ln>
        </p:spPr>
      </p:sp>
      <p:sp>
        <p:nvSpPr>
          <p:cNvPr id="14" name="卡片2头补"/>
          <p:cNvSpPr/>
          <p:nvPr/>
        </p:nvSpPr>
        <p:spPr>
          <a:xfrm>
            <a:off x="4381500" y="1905000"/>
            <a:ext cx="3429000" cy="254000"/>
          </a:xfrm>
          <a:prstGeom prst="rect">
            <a:avLst/>
          </a:prstGeom>
          <a:solidFill>
            <a:srgbClr val="4472C4"/>
          </a:solidFill>
          <a:ln>
            <a:noFill/>
          </a:ln>
        </p:spPr>
      </p:sp>
      <p:sp>
        <p:nvSpPr>
          <p:cNvPr id="15" name="卡片2标题"/>
          <p:cNvSpPr txBox="1"/>
          <p:nvPr/>
        </p:nvSpPr>
        <p:spPr>
          <a:xfrm>
            <a:off x="4533900" y="1663700"/>
            <a:ext cx="3124200" cy="355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500" b="1">
                <a:solidFill>
                  <a:srgbClr val="FFFFFF"/>
                </a:solidFill>
                <a:latin typeface="思源黑体 CN Bold"/>
                <a:ea typeface="思源黑体 CN Bold"/>
              </a:rPr>
              <a:t>② 原型验证</a:t>
            </a:r>
            <a:endParaRPr lang="en-US" sz="1500"/>
          </a:p>
        </p:txBody>
      </p:sp>
      <p:sp>
        <p:nvSpPr>
          <p:cNvPr id="16" name="卡片2正文"/>
          <p:cNvSpPr txBox="1"/>
          <p:nvPr/>
        </p:nvSpPr>
        <p:spPr>
          <a:xfrm>
            <a:off x="4584700" y="2311400"/>
            <a:ext cx="3022600" cy="2235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在一个域控项目上，把</a:t>
            </a:r>
            <a:r>
              <a:rPr lang="en-US" sz="1150" b="1">
                <a:solidFill>
                  <a:srgbClr val="333333"/>
                </a:solidFill>
                <a:latin typeface="思源黑体 CN Medium"/>
                <a:ea typeface="思源黑体 CN Medium"/>
              </a:rPr>
              <a:t>“轻量化台架+智能编排”跑通闭环</a:t>
            </a: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；</a:t>
            </a:r>
            <a:endParaRPr lang="en-US" sz="1150"/>
          </a:p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用真实测试数据验证成本、周期与可靠性收益，为专利布局和上车推广提供实证支撑。</a:t>
            </a:r>
            <a:endParaRPr lang="en-US" sz="1150"/>
          </a:p>
        </p:txBody>
      </p:sp>
      <p:sp>
        <p:nvSpPr>
          <p:cNvPr id="17" name="卡片3"/>
          <p:cNvSpPr/>
          <p:nvPr/>
        </p:nvSpPr>
        <p:spPr>
          <a:xfrm>
            <a:off x="8128000" y="1549400"/>
            <a:ext cx="3429000" cy="26035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9050">
            <a:solidFill>
              <a:srgbClr val="8291DC"/>
            </a:solidFill>
          </a:ln>
          <a:effectLst>
            <a:outerShdw blurRad="101600" dist="38100" dir="5400000" algn="bl" rotWithShape="0">
              <a:srgbClr val="4472C4">
                <a:alpha val="13333"/>
              </a:srgbClr>
            </a:outerShdw>
          </a:effectLst>
        </p:spPr>
      </p:sp>
      <p:sp>
        <p:nvSpPr>
          <p:cNvPr id="18" name="卡片3头"/>
          <p:cNvSpPr/>
          <p:nvPr/>
        </p:nvSpPr>
        <p:spPr>
          <a:xfrm>
            <a:off x="8128000" y="1549400"/>
            <a:ext cx="3429000" cy="584200"/>
          </a:xfrm>
          <a:prstGeom prst="roundRect">
            <a:avLst>
              <a:gd name="adj" fmla="val 6000"/>
            </a:avLst>
          </a:prstGeom>
          <a:solidFill>
            <a:srgbClr val="4472C4"/>
          </a:solidFill>
          <a:ln>
            <a:noFill/>
          </a:ln>
        </p:spPr>
      </p:sp>
      <p:sp>
        <p:nvSpPr>
          <p:cNvPr id="19" name="卡片3头补"/>
          <p:cNvSpPr/>
          <p:nvPr/>
        </p:nvSpPr>
        <p:spPr>
          <a:xfrm>
            <a:off x="8128000" y="1905000"/>
            <a:ext cx="3429000" cy="254000"/>
          </a:xfrm>
          <a:prstGeom prst="rect">
            <a:avLst/>
          </a:prstGeom>
          <a:solidFill>
            <a:srgbClr val="4472C4"/>
          </a:solidFill>
          <a:ln>
            <a:noFill/>
          </a:ln>
        </p:spPr>
      </p:sp>
      <p:sp>
        <p:nvSpPr>
          <p:cNvPr id="20" name="卡片3标题"/>
          <p:cNvSpPr txBox="1"/>
          <p:nvPr/>
        </p:nvSpPr>
        <p:spPr>
          <a:xfrm>
            <a:off x="8280400" y="1663700"/>
            <a:ext cx="3124200" cy="355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500" b="1">
                <a:solidFill>
                  <a:srgbClr val="FFFFFF"/>
                </a:solidFill>
                <a:latin typeface="思源黑体 CN Bold"/>
                <a:ea typeface="思源黑体 CN Bold"/>
              </a:rPr>
              <a:t>③ 团队统筹</a:t>
            </a:r>
            <a:endParaRPr lang="en-US" sz="1500"/>
          </a:p>
        </p:txBody>
      </p:sp>
      <p:sp>
        <p:nvSpPr>
          <p:cNvPr id="21" name="卡片3正文"/>
          <p:cNvSpPr txBox="1"/>
          <p:nvPr/>
        </p:nvSpPr>
        <p:spPr>
          <a:xfrm>
            <a:off x="8331200" y="2311400"/>
            <a:ext cx="3022600" cy="2235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/>
          <a:lstStyle/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该方向横跨</a:t>
            </a:r>
            <a:r>
              <a:rPr lang="en-US" sz="1150" b="1">
                <a:solidFill>
                  <a:srgbClr val="333333"/>
                </a:solidFill>
                <a:latin typeface="思源黑体 CN Medium"/>
                <a:ea typeface="思源黑体 CN Medium"/>
              </a:rPr>
              <a:t>AI工程化、实时仿真与功能安全</a:t>
            </a: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三个领域；</a:t>
            </a:r>
            <a:endParaRPr lang="en-US" sz="1150"/>
          </a:p>
          <a:p>
            <a:pPr>
              <a:lnSpc>
                <a:spcPct val="160000"/>
              </a:lnSpc>
            </a:pPr>
            <a:r>
              <a:rPr lang="en-US" sz="1150">
                <a:solidFill>
                  <a:srgbClr val="333333"/>
                </a:solidFill>
                <a:latin typeface="思源黑体 CN Medium"/>
                <a:ea typeface="思源黑体 CN Medium"/>
              </a:rPr>
              <a:t>建议抽组专项小组集中攻坚，保障两项专利的协同研发与落地节奏。</a:t>
            </a:r>
            <a:endParaRPr lang="en-US" sz="1150"/>
          </a:p>
        </p:txBody>
      </p:sp>
      <p:sp>
        <p:nvSpPr>
          <p:cNvPr id="22" name="收尾条"/>
          <p:cNvSpPr/>
          <p:nvPr/>
        </p:nvSpPr>
        <p:spPr>
          <a:xfrm>
            <a:off x="635000" y="4648200"/>
            <a:ext cx="10922000" cy="711200"/>
          </a:xfrm>
          <a:prstGeom prst="roundRect">
            <a:avLst>
              <a:gd name="adj" fmla="val 12000"/>
            </a:avLst>
          </a:prstGeom>
          <a:solidFill>
            <a:srgbClr val="EAF0FA"/>
          </a:solidFill>
          <a:ln>
            <a:noFill/>
          </a:ln>
        </p:spPr>
      </p:sp>
      <p:sp>
        <p:nvSpPr>
          <p:cNvPr id="23" name="收尾条竖线"/>
          <p:cNvSpPr/>
          <p:nvPr/>
        </p:nvSpPr>
        <p:spPr>
          <a:xfrm>
            <a:off x="635000" y="4648200"/>
            <a:ext cx="76200" cy="711200"/>
          </a:xfrm>
          <a:prstGeom prst="rect">
            <a:avLst/>
          </a:prstGeom>
          <a:solidFill>
            <a:srgbClr val="4472C4"/>
          </a:solidFill>
          <a:ln>
            <a:noFill/>
          </a:ln>
        </p:spPr>
      </p:sp>
      <p:sp>
        <p:nvSpPr>
          <p:cNvPr id="24" name="收尾语"/>
          <p:cNvSpPr txBox="1"/>
          <p:nvPr/>
        </p:nvSpPr>
        <p:spPr>
          <a:xfrm>
            <a:off x="939800" y="4648200"/>
            <a:ext cx="10414000" cy="7112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/>
          <a:lstStyle/>
          <a:p>
            <a:pPr algn="l">
              <a:lnSpc>
                <a:spcPct val="120000"/>
              </a:lnSpc>
            </a:pPr>
            <a:r>
              <a:rPr lang="en-US" sz="1600" b="1">
                <a:solidFill>
                  <a:srgbClr val="4472C4"/>
                </a:solidFill>
                <a:latin typeface="思源黑体 CN Bold"/>
                <a:ea typeface="思源黑体 CN Bold"/>
              </a:rPr>
              <a:t>让百万级台架变轻，让天级测试变快——这就是我们要做的事。</a:t>
            </a:r>
            <a:endParaRPr lang="en-US" sz="1600"/>
          </a:p>
        </p:txBody>
      </p:sp>
      <p:sp>
        <p:nvSpPr>
          <p:cNvPr id="25" name="文本框 40"/>
          <p:cNvSpPr txBox="1"/>
          <p:nvPr/>
        </p:nvSpPr>
        <p:spPr>
          <a:xfrm>
            <a:off x="9991090" y="43180"/>
            <a:ext cx="2109470" cy="2768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8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秘密等级：★ 秘密 ★</a:t>
            </a:r>
            <a:endParaRPr lang="en-US" sz="1800"/>
          </a:p>
        </p:txBody>
      </p:sp>
    </p:spTree>
  </p:cSld>
  <p:clrMapOvr>
    <a:masterClrMapping/>
  </p:clrMapOvr>
  <p:transition>
    <p:check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4"/>
          <p:cNvSpPr txBox="1"/>
          <p:nvPr/>
        </p:nvSpPr>
        <p:spPr>
          <a:xfrm>
            <a:off x="889000" y="1301750"/>
            <a:ext cx="4118610" cy="6769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just">
              <a:lnSpc>
                <a:spcPct val="120000"/>
              </a:lnSpc>
            </a:pPr>
            <a:r>
              <a:rPr lang="en-US" sz="4400" b="1">
                <a:gradFill rotWithShape="1">
                  <a:gsLst>
                    <a:gs pos="0">
                      <a:srgbClr val="4472C4"/>
                    </a:gs>
                    <a:gs pos="100000">
                      <a:srgbClr val="8291DC"/>
                    </a:gs>
                  </a:gsLst>
                  <a:lin ang="16560000" scaled="1"/>
                </a:gradFill>
                <a:latin typeface="思源黑体 CN Bold"/>
                <a:ea typeface="思源黑体 CN Bold"/>
              </a:rPr>
              <a:t>THANK YOU !</a:t>
            </a:r>
            <a:endParaRPr lang="en-US" sz="4400"/>
          </a:p>
        </p:txBody>
      </p:sp>
      <p:cxnSp>
        <p:nvCxnSpPr>
          <p:cNvPr id="3" name="直接连接符 3"/>
          <p:cNvCxnSpPr/>
          <p:nvPr/>
        </p:nvCxnSpPr>
        <p:spPr>
          <a:xfrm>
            <a:off x="-10160" y="5859780"/>
            <a:ext cx="810641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4" name="直接连接符 2"/>
          <p:cNvCxnSpPr/>
          <p:nvPr/>
        </p:nvCxnSpPr>
        <p:spPr>
          <a:xfrm>
            <a:off x="5007610" y="863600"/>
            <a:ext cx="7221220" cy="0"/>
          </a:xfrm>
          <a:prstGeom prst="straightConnector1">
            <a:avLst/>
          </a:prstGeom>
          <a:ln w="12700">
            <a:solidFill>
              <a:srgbClr val="8291DC"/>
            </a:solidFill>
          </a:ln>
        </p:spPr>
      </p:cxnSp>
      <p:cxnSp>
        <p:nvCxnSpPr>
          <p:cNvPr id="5" name="直接连接符 4"/>
          <p:cNvCxnSpPr/>
          <p:nvPr/>
        </p:nvCxnSpPr>
        <p:spPr>
          <a:xfrm>
            <a:off x="4961890" y="864870"/>
            <a:ext cx="461518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  <p:sp>
        <p:nvSpPr>
          <p:cNvPr id="6" name="文本框 3"/>
          <p:cNvSpPr txBox="1"/>
          <p:nvPr/>
        </p:nvSpPr>
        <p:spPr>
          <a:xfrm>
            <a:off x="9669780" y="5182870"/>
            <a:ext cx="1530350" cy="461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r">
              <a:lnSpc>
                <a:spcPct val="150000"/>
              </a:lnSpc>
            </a:pPr>
            <a:r>
              <a:rPr lang="en-US" sz="10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团队精神</a:t>
            </a:r>
            <a:endParaRPr lang="en-US" sz="1000"/>
          </a:p>
          <a:p>
            <a:pPr algn="r">
              <a:lnSpc>
                <a:spcPct val="150000"/>
              </a:lnSpc>
            </a:pPr>
            <a:r>
              <a:rPr lang="en-US" sz="10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追求极致 无所畏惧</a:t>
            </a:r>
            <a:endParaRPr lang="en-US" sz="1000"/>
          </a:p>
        </p:txBody>
      </p:sp>
      <p:sp>
        <p:nvSpPr>
          <p:cNvPr id="7" name="文本框 3-2"/>
          <p:cNvSpPr txBox="1"/>
          <p:nvPr/>
        </p:nvSpPr>
        <p:spPr>
          <a:xfrm>
            <a:off x="881380" y="5308600"/>
            <a:ext cx="3345180" cy="3225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lang="en-US" sz="1400" kern="0" spc="200">
                <a:solidFill>
                  <a:srgbClr val="4472C4"/>
                </a:solidFill>
                <a:latin typeface="思源黑体 CN Medium"/>
                <a:ea typeface="思源黑体 CN Medium"/>
              </a:rPr>
              <a:t>汽车新技术研究院</a:t>
            </a:r>
            <a:endParaRPr lang="en-US" sz="1400"/>
          </a:p>
        </p:txBody>
      </p:sp>
      <p:sp>
        <p:nvSpPr>
          <p:cNvPr id="8" name="文本框 3-3"/>
          <p:cNvSpPr txBox="1"/>
          <p:nvPr/>
        </p:nvSpPr>
        <p:spPr>
          <a:xfrm>
            <a:off x="9390380" y="4481830"/>
            <a:ext cx="1809750" cy="461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r">
              <a:lnSpc>
                <a:spcPct val="150000"/>
              </a:lnSpc>
            </a:pPr>
            <a:r>
              <a:rPr lang="en-US" sz="10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四心精神</a:t>
            </a:r>
            <a:endParaRPr lang="en-US" sz="1000"/>
          </a:p>
          <a:p>
            <a:pPr algn="r">
              <a:lnSpc>
                <a:spcPct val="150000"/>
              </a:lnSpc>
            </a:pPr>
            <a:r>
              <a:rPr lang="en-US" sz="10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上进心 责任心 信心 决心</a:t>
            </a:r>
            <a:endParaRPr lang="en-US" sz="1000"/>
          </a:p>
        </p:txBody>
      </p:sp>
      <p:sp>
        <p:nvSpPr>
          <p:cNvPr id="9" name="文本框 3-4"/>
          <p:cNvSpPr txBox="1"/>
          <p:nvPr/>
        </p:nvSpPr>
        <p:spPr>
          <a:xfrm>
            <a:off x="9580880" y="3780790"/>
            <a:ext cx="1619250" cy="46101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/>
          <a:lstStyle/>
          <a:p>
            <a:pPr algn="r">
              <a:lnSpc>
                <a:spcPct val="150000"/>
              </a:lnSpc>
            </a:pPr>
            <a:r>
              <a:rPr lang="en-US" sz="1000" b="1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核心文化</a:t>
            </a:r>
            <a:endParaRPr lang="en-US" sz="1000"/>
          </a:p>
          <a:p>
            <a:pPr algn="r">
              <a:lnSpc>
                <a:spcPct val="150000"/>
              </a:lnSpc>
            </a:pPr>
            <a:r>
              <a:rPr lang="en-US" sz="1000">
                <a:solidFill>
                  <a:srgbClr val="4472C4"/>
                </a:solidFill>
                <a:latin typeface="微软雅黑" panose="020B0503020204020204" charset="-122"/>
                <a:ea typeface="微软雅黑" panose="020B0503020204020204" charset="-122"/>
              </a:rPr>
              <a:t>竞争 进取 协作 极致</a:t>
            </a:r>
            <a:endParaRPr lang="en-US" sz="1000"/>
          </a:p>
        </p:txBody>
      </p:sp>
      <p:cxnSp>
        <p:nvCxnSpPr>
          <p:cNvPr id="10" name="直接连接符 13"/>
          <p:cNvCxnSpPr/>
          <p:nvPr/>
        </p:nvCxnSpPr>
        <p:spPr>
          <a:xfrm>
            <a:off x="7578090" y="5861050"/>
            <a:ext cx="3944620" cy="0"/>
          </a:xfrm>
          <a:prstGeom prst="straightConnector1">
            <a:avLst/>
          </a:prstGeom>
          <a:ln w="38100">
            <a:solidFill>
              <a:srgbClr val="8291DC"/>
            </a:solidFill>
          </a:ln>
        </p:spPr>
      </p:cxnSp>
    </p:spTree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PPTD">
  <a:themeElements>
    <a:clrScheme name="PPT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D">
      <a:majorFont>
        <a:latin typeface="MiSans"/>
        <a:ea typeface="MiSans"/>
        <a:cs typeface="MiSans"/>
      </a:majorFont>
      <a:minorFont>
        <a:latin typeface="MiSans"/>
        <a:ea typeface="MiSans"/>
        <a:cs typeface="MiSans"/>
      </a:minorFont>
    </a:fontScheme>
    <a:fmtScheme name="PPTD">
      <a:fillStyleLst>
        <a:solidFill>
          <a:schemeClr val="accent1"/>
        </a:solidFill>
        <a:solidFill>
          <a:schemeClr val="accent2"/>
        </a:solidFill>
        <a:solidFill>
          <a:schemeClr val="accent3"/>
        </a:solidFill>
      </a:fillStyleLst>
      <a:lnStyleLst>
        <a:ln w="6350" cap="flat" cmpd="sng" algn="ctr">
          <a:solidFill>
            <a:schemeClr val="accent1"/>
          </a:solidFill>
          <a:prstDash val="solid"/>
        </a:ln>
        <a:ln w="12700" cap="flat" cmpd="sng" algn="ctr">
          <a:solidFill>
            <a:schemeClr val="accent1"/>
          </a:solidFill>
          <a:prstDash val="solid"/>
        </a:ln>
        <a:ln w="19050" cap="flat" cmpd="sng" algn="ctr">
          <a:solidFill>
            <a:schemeClr val="accent1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lt1"/>
        </a:solidFill>
        <a:solidFill>
          <a:schemeClr val="lt2"/>
        </a:solidFill>
        <a:solidFill>
          <a:schemeClr val="dk1"/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PTD">
  <a:themeElements>
    <a:clrScheme name="PPTD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D">
      <a:majorFont>
        <a:latin typeface="MiSans"/>
        <a:ea typeface="MiSans"/>
        <a:cs typeface="MiSans"/>
      </a:majorFont>
      <a:minorFont>
        <a:latin typeface="MiSans"/>
        <a:ea typeface="MiSans"/>
        <a:cs typeface="MiSans"/>
      </a:minorFont>
    </a:fontScheme>
    <a:fmtScheme name="PPTD">
      <a:fillStyleLst>
        <a:solidFill>
          <a:schemeClr val="accent1"/>
        </a:solidFill>
        <a:solidFill>
          <a:schemeClr val="accent2"/>
        </a:solidFill>
        <a:solidFill>
          <a:schemeClr val="accent3"/>
        </a:solidFill>
      </a:fillStyleLst>
      <a:lnStyleLst>
        <a:ln w="6350" cap="flat" cmpd="sng" algn="ctr">
          <a:solidFill>
            <a:schemeClr val="accent1"/>
          </a:solidFill>
          <a:prstDash val="solid"/>
        </a:ln>
        <a:ln w="12700" cap="flat" cmpd="sng" algn="ctr">
          <a:solidFill>
            <a:schemeClr val="accent1"/>
          </a:solidFill>
          <a:prstDash val="solid"/>
        </a:ln>
        <a:ln w="19050" cap="flat" cmpd="sng" algn="ctr">
          <a:solidFill>
            <a:schemeClr val="accent1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lt1"/>
        </a:solidFill>
        <a:solidFill>
          <a:schemeClr val="lt2"/>
        </a:solidFill>
        <a:solidFill>
          <a:schemeClr val="dk1"/>
        </a:soli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3087</Words>
  <Application>WPS 演示</Application>
  <PresentationFormat/>
  <Paragraphs>282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Wingdings</vt:lpstr>
      <vt:lpstr>思源黑体 CN Bold</vt:lpstr>
      <vt:lpstr>黑体</vt:lpstr>
      <vt:lpstr>微软雅黑</vt:lpstr>
      <vt:lpstr>思源黑体 CN Medium</vt:lpstr>
      <vt:lpstr>Arial</vt:lpstr>
      <vt:lpstr>思源黑体 Medium</vt:lpstr>
      <vt:lpstr>Arial Narrow</vt:lpstr>
      <vt:lpstr>等线</vt:lpstr>
      <vt:lpstr>MiSans</vt:lpstr>
      <vt:lpstr>Times New Roman</vt:lpstr>
      <vt:lpstr>AMGDT</vt:lpstr>
      <vt:lpstr>Arial Unicode MS</vt:lpstr>
      <vt:lpstr>PPTD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未命名演示文稿</dc:title>
  <dc:creator>Kimi</dc:creator>
  <dc:subject>未命名演示文稿</dc:subject>
  <cp:lastModifiedBy>li.jiaqi44</cp:lastModifiedBy>
  <cp:revision>3</cp:revision>
  <dcterms:created xsi:type="dcterms:W3CDTF">2026-07-21T08:22:58Z</dcterms:created>
  <dcterms:modified xsi:type="dcterms:W3CDTF">2026-07-21T08:25:01Z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{"Label":"未命名演示文稿","ContentProducer":"001191110108MACG2KBH8F10000","ProduceID":"19f8388f-7d82-8c74-8000-0000a1c9fb75","ReservedCode1":"","ContentPropagator":"001191110108MACG2KBH8F20000","PropagateID":"19f8371a-f122-8a9f-8000-0918f0ed3a36","ReservedCode2":""}</vt:lpwstr>
  </property>
  <property fmtid="{D5CDD505-2E9C-101B-9397-08002B2CF9AE}" pid="3" name="EagleCloud">
    <vt:lpwstr>61676334b4e8422151e4396755301438fd3bce868d989e6a1861dca64267c4e2302b1f8eed8c389252f9046e6cb70fad8242cab65e0d50209d8f07520c22e4d44565be9fb977371a0dd3e6fd3536a770d592383ebc3d2c7cb116e663995d8a8da4ae26011a8bf2e8ac09cf10c147262887c4ebe20331db355043e23c72ce73e</vt:lpwstr>
  </property>
  <property fmtid="{D5CDD505-2E9C-101B-9397-08002B2CF9AE}" pid="4" name="EagleCloud1">
    <vt:lpwstr>0c3edd8b2db5fd30af9448d808ff6dcfbd598850972c0faefb16e1f7eb11f33a8c1e79111c7d84b68c5ab11e5917fff75d8194d9a14b3989ed6119646f8670eed10ade76575dee0d77e9fc70aa08ebd200774fb85b801c75925ed15422864b21300fb1ea8658c8a4465a99a65cb171592b6def8cb17aa2c2f68fa2de08c1f60</vt:lpwstr>
  </property>
  <property fmtid="{D5CDD505-2E9C-101B-9397-08002B2CF9AE}" pid="5" name="EagleCloud2">
    <vt:lpwstr>70d2d4431860dfc99ddb680da24bc2e890555453fe70b1f0eb3b1e839343e9498377e3b28e7eb46a3630addcad188ef06fe03dcea49df343f9e547cc300dda6d8a9760ea83d7fe374f7da4a9032b5c835c67494c6c3c95523478b591a492ee7543d8cd44f1adeefee9b116af6bcb83439f687bb2aee3e07d1e53d418027a541</vt:lpwstr>
  </property>
  <property fmtid="{D5CDD505-2E9C-101B-9397-08002B2CF9AE}" pid="6" name="EagleCloud3">
    <vt:lpwstr>7892000cc2467c605d26014791f745d155222658912ab6b600d5485baf4d1bb6d916f2f6844b5a7b9aec797d2bb05d990fe</vt:lpwstr>
  </property>
  <property fmtid="{D5CDD505-2E9C-101B-9397-08002B2CF9AE}" pid="7" name="ICV">
    <vt:lpwstr>2D8010E84F7E4D649DCD871D504EDAAC</vt:lpwstr>
  </property>
  <property fmtid="{D5CDD505-2E9C-101B-9397-08002B2CF9AE}" pid="8" name="KSOProductBuildVer">
    <vt:lpwstr>2052-11.8.2.11707</vt:lpwstr>
  </property>
</Properties>
</file>